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0" saveSubsetFonts="1" autoCompressPictures="0">
  <p:sldMasterIdLst>
    <p:sldMasterId id="2147483660" r:id="rId1"/>
  </p:sldMasterIdLst>
  <p:notesMasterIdLst>
    <p:notesMasterId r:id="rId25"/>
  </p:notesMasterIdLst>
  <p:sldIdLst>
    <p:sldId id="754" r:id="rId2"/>
    <p:sldId id="760" r:id="rId3"/>
    <p:sldId id="263" r:id="rId4"/>
    <p:sldId id="291" r:id="rId5"/>
    <p:sldId id="265" r:id="rId6"/>
    <p:sldId id="266" r:id="rId7"/>
    <p:sldId id="267" r:id="rId8"/>
    <p:sldId id="268" r:id="rId9"/>
    <p:sldId id="269" r:id="rId10"/>
    <p:sldId id="272" r:id="rId11"/>
    <p:sldId id="273" r:id="rId12"/>
    <p:sldId id="275" r:id="rId13"/>
    <p:sldId id="276" r:id="rId14"/>
    <p:sldId id="278" r:id="rId15"/>
    <p:sldId id="761" r:id="rId16"/>
    <p:sldId id="281" r:id="rId17"/>
    <p:sldId id="282" r:id="rId18"/>
    <p:sldId id="283" r:id="rId19"/>
    <p:sldId id="284" r:id="rId20"/>
    <p:sldId id="328" r:id="rId21"/>
    <p:sldId id="288" r:id="rId22"/>
    <p:sldId id="759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8"/>
    <p:restoredTop sz="96327"/>
  </p:normalViewPr>
  <p:slideViewPr>
    <p:cSldViewPr snapToGrid="0" snapToObjects="1">
      <p:cViewPr varScale="1">
        <p:scale>
          <a:sx n="270" d="100"/>
          <a:sy n="270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7937-A4C3-0A45-ADCC-9A41D5722D07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A1AEA-2052-884C-9B1D-FE916F71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solve</a:t>
            </a:r>
            <a:r>
              <a:rPr lang="zh-TW" altLang="en-US"/>
              <a:t> </a:t>
            </a:r>
            <a:r>
              <a:rPr lang="en-US" altLang="zh-TW"/>
              <a:t>the</a:t>
            </a:r>
            <a:r>
              <a:rPr lang="zh-TW" altLang="en-US"/>
              <a:t> </a:t>
            </a:r>
            <a:r>
              <a:rPr lang="en-US" altLang="zh-TW"/>
              <a:t>bottleneck</a:t>
            </a:r>
            <a:r>
              <a:rPr lang="zh-TW" altLang="en-US"/>
              <a:t> </a:t>
            </a:r>
            <a:r>
              <a:rPr lang="en-US" altLang="zh-TW"/>
              <a:t>-&gt;</a:t>
            </a:r>
            <a:r>
              <a:rPr lang="zh-TW" altLang="en-US"/>
              <a:t> </a:t>
            </a:r>
            <a:r>
              <a:rPr lang="en-US" altLang="zh-TW"/>
              <a:t>compressed</a:t>
            </a:r>
            <a:r>
              <a:rPr lang="zh-TW" altLang="en-US"/>
              <a:t> </a:t>
            </a:r>
            <a:r>
              <a:rPr lang="en-US" altLang="zh-TW"/>
              <a:t>communication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0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lossy</a:t>
            </a:r>
            <a:r>
              <a:rPr lang="zh-TW" altLang="en-US"/>
              <a:t> </a:t>
            </a:r>
            <a:r>
              <a:rPr lang="en-US" altLang="zh-TW"/>
              <a:t>compression</a:t>
            </a:r>
            <a:r>
              <a:rPr lang="zh-TW" altLang="en-US"/>
              <a:t> </a:t>
            </a:r>
            <a:r>
              <a:rPr lang="en-US" altLang="zh-TW"/>
              <a:t>leads</a:t>
            </a:r>
            <a:r>
              <a:rPr lang="zh-TW" altLang="en-US"/>
              <a:t> </a:t>
            </a:r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slower</a:t>
            </a:r>
            <a:r>
              <a:rPr lang="zh-TW" altLang="en-US"/>
              <a:t> </a:t>
            </a:r>
            <a:r>
              <a:rPr lang="en-US" altLang="zh-TW"/>
              <a:t>convergence</a:t>
            </a:r>
            <a:r>
              <a:rPr lang="zh-TW" altLang="en-US"/>
              <a:t> </a:t>
            </a:r>
            <a:r>
              <a:rPr lang="en-US" altLang="zh-TW"/>
              <a:t>-&gt;</a:t>
            </a:r>
            <a:r>
              <a:rPr lang="zh-TW" altLang="en-US"/>
              <a:t> </a:t>
            </a:r>
            <a:r>
              <a:rPr lang="en-US" altLang="zh-TW"/>
              <a:t>error</a:t>
            </a:r>
            <a:r>
              <a:rPr lang="zh-TW" altLang="en-US"/>
              <a:t> </a:t>
            </a:r>
            <a:r>
              <a:rPr lang="en-US" altLang="zh-TW"/>
              <a:t>compensation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4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79A81-33FE-0045-8FCF-17AAC1B75E8C}" type="slidenum"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3234-5931-3641-9A60-B7752BCBF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C741F-8F8F-D743-A229-BFE2239D3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1190-D393-A143-913C-38A52E68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F4F30-CEA6-B446-9A8A-9C95F82C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0525-C8ED-0441-9893-134AE924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0D3C-04AE-9D4F-82DF-56067E6F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E7D24-DCF2-494F-9586-4889B018E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027D-F9C6-5448-8860-7117DD5B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8D3B-2512-4449-9065-F8B1B262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73DD-1632-9C41-808F-AAC6B8B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22260-0481-2641-A9BA-34AEC5C91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7DEF7-A24E-E74A-85B8-93A9DA0BC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FA6A-CB6A-BB4D-8692-92EC4DC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BAF0-E930-5649-A51C-CD1D6687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AE531-6086-2B4D-86A8-8A343F4B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2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48E6-8D37-2040-B9E9-A777E339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BDAF-89D8-2747-9316-04A6C413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11A5-63D3-B241-84DF-70CEC9B4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BB96-4E34-0548-9492-F9FFBB21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92AD8-DC92-924A-BF67-5E03B896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4C71-EF00-EE4C-9F1C-D26CFC8E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239A6-1A34-1B41-BA5E-3B8F4207B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4E8F5-746C-ED4E-8C0F-6A159096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49D5-1B71-F142-80E1-F94CBBA6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60F1D-4037-104C-A96B-E1B2220D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2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0551-8CF3-F74E-97F6-EE506436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4E79-258A-4844-98E5-7E7D400B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9650A-EEC7-8D49-A0DB-0159A51F9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D7970-6B1C-D34C-BBEB-50182D2C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E3BA3-E2D9-384D-98F2-817ED271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C8887-E939-354F-AD01-92E951A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894C-E265-0F4C-914B-42D20C5A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67DCA-E8B8-774C-89A3-1CED6C84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BA383-7190-4445-A063-2B729812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3AFE9-173F-6640-8CDD-97C265E01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80FDA-F929-8343-941C-F7C4A5FD6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B4CA8-64F7-C841-AED2-90ACAB87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7CC84-C4D6-7743-812D-A2E000AF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3F7A0-F1E0-F34C-BB8E-9C7B31D5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5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2154-F91B-E24B-97BB-101A1119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9EADA-285E-2445-A923-490D625E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31C1-9F2C-254B-94A7-6E00005A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4B725-611D-8E48-9A72-8C6BFB6D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4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24338-6DEF-3941-B6BF-8DE5835B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B322-2674-A748-BF7C-F7BEA86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991D6-E0E2-3B49-9E50-6C2831F8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6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21B8-8862-F744-BA10-15468EEB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4807-5B0E-1B4F-808C-A47EFC8C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F709F-AD05-DE48-97EB-2AF30C829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4EBA4-1280-CA4B-9AD2-1360349D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1500-6760-0E4A-8AA2-119CEF52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63B65-570A-E946-8A36-AA027FDB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2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8BDD-F86B-FF41-BEDA-9430771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6AA277-1815-F34C-AC13-2ABA17484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682D6-B933-154F-A5A1-39ABD2DAD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9CB82-95F6-FA48-872B-0121D4B6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FB98D-DCBA-F642-8C81-DDB7E166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80693-29DD-B34B-A61B-A7A0F340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EF136-6E1E-F54F-ADDB-8DD090CD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53D9-0296-864C-B6C7-12E40E00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D203-6996-2F46-9165-58C3242F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D18C-E3D8-0342-A03E-12769BDEE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67E21-8694-3248-899A-7B0B2394E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8438-4C73-F648-9FA9-AAA875096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3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nds-lab/grac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.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69A00A-A29C-144F-A518-4EF49F889711}"/>
              </a:ext>
            </a:extLst>
          </p:cNvPr>
          <p:cNvSpPr/>
          <p:nvPr/>
        </p:nvSpPr>
        <p:spPr>
          <a:xfrm>
            <a:off x="6172200" y="4347154"/>
            <a:ext cx="5181600" cy="1493520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18E52-CE75-4E49-94EA-DFB3E4A2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28F4-41EB-F34C-95CE-9B16468AD5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</a:t>
            </a:r>
          </a:p>
          <a:p>
            <a:endParaRPr lang="en-US" dirty="0"/>
          </a:p>
          <a:p>
            <a:r>
              <a:rPr lang="en-US" dirty="0"/>
              <a:t>Distributed DNN training overview</a:t>
            </a:r>
          </a:p>
          <a:p>
            <a:r>
              <a:rPr lang="en-US" dirty="0"/>
              <a:t>When the network is the bottleneck</a:t>
            </a:r>
          </a:p>
          <a:p>
            <a:endParaRPr lang="en-US" dirty="0"/>
          </a:p>
          <a:p>
            <a:r>
              <a:rPr lang="en-US" b="1" dirty="0" err="1"/>
              <a:t>SwitchML</a:t>
            </a:r>
            <a:r>
              <a:rPr lang="en-US" dirty="0"/>
              <a:t>: In-network aggregation</a:t>
            </a:r>
          </a:p>
          <a:p>
            <a:r>
              <a:rPr lang="en-US" dirty="0" err="1"/>
              <a:t>SwitchML</a:t>
            </a:r>
            <a:r>
              <a:rPr lang="en-US" dirty="0"/>
              <a:t> hands-on</a:t>
            </a:r>
          </a:p>
          <a:p>
            <a:pPr lvl="1"/>
            <a:r>
              <a:rPr lang="en-US" dirty="0"/>
              <a:t>Training with </a:t>
            </a:r>
            <a:r>
              <a:rPr lang="en-US" dirty="0" err="1"/>
              <a:t>SwitchML</a:t>
            </a:r>
            <a:endParaRPr lang="en-US" dirty="0"/>
          </a:p>
          <a:p>
            <a:pPr lvl="1"/>
            <a:r>
              <a:rPr lang="en-US" dirty="0" err="1"/>
              <a:t>SwitchML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6E51-8ABF-CD44-8077-60CEE62DC6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Session II</a:t>
            </a:r>
          </a:p>
          <a:p>
            <a:endParaRPr lang="en-US" dirty="0"/>
          </a:p>
          <a:p>
            <a:r>
              <a:rPr lang="en-US" b="1" dirty="0" err="1"/>
              <a:t>OmniReduce</a:t>
            </a:r>
            <a:r>
              <a:rPr lang="en-US" dirty="0"/>
              <a:t>: Sparse collective communication</a:t>
            </a:r>
          </a:p>
          <a:p>
            <a:r>
              <a:rPr lang="en-US" dirty="0" err="1"/>
              <a:t>OmniReduce</a:t>
            </a:r>
            <a:r>
              <a:rPr lang="en-US" dirty="0"/>
              <a:t> hands-on</a:t>
            </a:r>
          </a:p>
          <a:p>
            <a:endParaRPr lang="en-US" dirty="0"/>
          </a:p>
          <a:p>
            <a:r>
              <a:rPr lang="en-US" b="1" dirty="0"/>
              <a:t>GRACE</a:t>
            </a:r>
            <a:r>
              <a:rPr lang="en-US" dirty="0"/>
              <a:t>: Gradient compression</a:t>
            </a:r>
          </a:p>
          <a:p>
            <a:r>
              <a:rPr lang="en-US" dirty="0"/>
              <a:t>GRACE hands-on</a:t>
            </a:r>
          </a:p>
          <a:p>
            <a:pPr lvl="1"/>
            <a:r>
              <a:rPr lang="en-US" dirty="0"/>
              <a:t>Implement and run a gradient compression algorithm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6E3219-6F85-214C-9F88-76EEDB72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BF6874-5ED1-D349-AD10-4DF57ED2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E283D4-D77D-5542-8001-2CFF9A7E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7E53-C875-C349-9D71-727D3DB4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Top-</a:t>
            </a:r>
            <a:r>
              <a:rPr lang="en-US" i="1" dirty="0"/>
              <a:t>k, </a:t>
            </a:r>
            <a:r>
              <a:rPr lang="en-US" dirty="0"/>
              <a:t>Random-</a:t>
            </a:r>
            <a:r>
              <a:rPr lang="en-US" i="1" dirty="0"/>
              <a:t>k</a:t>
            </a:r>
            <a:r>
              <a:rPr lang="zh-TW" altLang="en-US" i="1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3F5B6-808D-9F42-9AE6-7A01C9A6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9" y="3766719"/>
            <a:ext cx="10515600" cy="1953159"/>
          </a:xfrm>
        </p:spPr>
        <p:txBody>
          <a:bodyPr>
            <a:normAutofit/>
          </a:bodyPr>
          <a:lstStyle/>
          <a:p>
            <a:r>
              <a:rPr lang="en-US" sz="1600" dirty="0"/>
              <a:t>Top-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</a:t>
            </a:r>
            <a:r>
              <a:rPr lang="en-US" sz="1400" i="1" dirty="0"/>
              <a:t>k</a:t>
            </a:r>
            <a:r>
              <a:rPr lang="en-US" sz="1400" dirty="0"/>
              <a:t> elements with largest absolute values</a:t>
            </a:r>
          </a:p>
          <a:p>
            <a:pPr lvl="1"/>
            <a:r>
              <a:rPr lang="en-US" sz="1400" dirty="0"/>
              <a:t>Biased</a:t>
            </a:r>
          </a:p>
          <a:p>
            <a:r>
              <a:rPr lang="en-US" sz="1600" dirty="0"/>
              <a:t>Rand-</a:t>
            </a:r>
            <a:r>
              <a:rPr lang="en-US" sz="1600" i="1" dirty="0"/>
              <a:t>k</a:t>
            </a:r>
          </a:p>
          <a:p>
            <a:pPr lvl="1"/>
            <a:r>
              <a:rPr lang="en-US" sz="1400" dirty="0"/>
              <a:t>Select random </a:t>
            </a:r>
            <a:r>
              <a:rPr lang="en-US" sz="1400" i="1" dirty="0"/>
              <a:t>k</a:t>
            </a:r>
            <a:r>
              <a:rPr lang="en-US" sz="1400" dirty="0"/>
              <a:t> elements</a:t>
            </a:r>
          </a:p>
          <a:p>
            <a:pPr lvl="1"/>
            <a:r>
              <a:rPr lang="en-US" sz="1400" dirty="0"/>
              <a:t>Can be made unbiased by multiplying with (</a:t>
            </a:r>
            <a:r>
              <a:rPr lang="en-US" sz="1400" i="1" dirty="0"/>
              <a:t>total # of elements) /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AD330-ED57-AD49-AA37-FADFC0A1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31" y="954324"/>
            <a:ext cx="9483382" cy="27269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9423FC-8FAA-1040-AF5E-4942A70B40A5}"/>
              </a:ext>
            </a:extLst>
          </p:cNvPr>
          <p:cNvSpPr/>
          <p:nvPr/>
        </p:nvSpPr>
        <p:spPr>
          <a:xfrm>
            <a:off x="4849978" y="2662733"/>
            <a:ext cx="2121408" cy="234086"/>
          </a:xfrm>
          <a:prstGeom prst="roundRect">
            <a:avLst/>
          </a:prstGeom>
          <a:solidFill>
            <a:srgbClr val="4472C4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16FFD-AA0F-834E-8EB5-3891F8AE0335}"/>
              </a:ext>
            </a:extLst>
          </p:cNvPr>
          <p:cNvSpPr txBox="1"/>
          <p:nvPr/>
        </p:nvSpPr>
        <p:spPr>
          <a:xfrm>
            <a:off x="108697" y="5621343"/>
            <a:ext cx="11974606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Aji</a:t>
            </a:r>
            <a:r>
              <a:rPr lang="en-US" sz="1400" dirty="0"/>
              <a:t> et al., “Sparse Communication for Distributed Gradient Descent”, </a:t>
            </a:r>
            <a:r>
              <a:rPr lang="en-US" sz="1400" i="1" dirty="0"/>
              <a:t>EMNLP-IJCNLP</a:t>
            </a:r>
            <a:r>
              <a:rPr lang="en-US" sz="1400" dirty="0"/>
              <a:t>, 2017.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U. Stich et al., “</a:t>
            </a:r>
            <a:r>
              <a:rPr lang="en-US" sz="1400" dirty="0" err="1"/>
              <a:t>Sparsified</a:t>
            </a:r>
            <a:r>
              <a:rPr lang="en-US" sz="1400" dirty="0"/>
              <a:t> SGD with Memory”,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Alistarh</a:t>
            </a:r>
            <a:r>
              <a:rPr lang="en-US" sz="1400" dirty="0"/>
              <a:t> et al., “The Convergence of </a:t>
            </a:r>
            <a:r>
              <a:rPr lang="en-US" sz="1400" dirty="0" err="1"/>
              <a:t>Sparsified</a:t>
            </a:r>
            <a:r>
              <a:rPr lang="en-US" sz="1400" dirty="0"/>
              <a:t> Gradient Methods”,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068FF66-8864-9043-B0A4-7509932C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B99F4D-5805-F247-A15B-FDB7DE05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7B8EF-69BC-C84C-A85C-B687F31E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8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8897-D6E3-7442-8164-8747D096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Sketched-SGD and Threshold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Sparsification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310A-CC8D-F248-8E42-6DC8EFDC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80" y="1132445"/>
            <a:ext cx="10515600" cy="874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Sketched-SGD</a:t>
            </a:r>
            <a:r>
              <a:rPr lang="en-US" dirty="0"/>
              <a:t> uses count-sketch to select heavy-hitters</a:t>
            </a:r>
          </a:p>
          <a:p>
            <a:pPr lvl="1"/>
            <a:r>
              <a:rPr lang="en-US" dirty="0"/>
              <a:t>Approximates Top-k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D69E3-F1CB-4847-AD28-BA1A32D11390}"/>
              </a:ext>
            </a:extLst>
          </p:cNvPr>
          <p:cNvSpPr txBox="1"/>
          <p:nvPr/>
        </p:nvSpPr>
        <p:spPr>
          <a:xfrm>
            <a:off x="418395" y="2052929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</a:t>
            </a:r>
            <a:r>
              <a:rPr lang="en-US" sz="1400" dirty="0" err="1"/>
              <a:t>Ivkin</a:t>
            </a:r>
            <a:r>
              <a:rPr lang="en-US" sz="1400" dirty="0"/>
              <a:t> et al., “Communication-efficient Distributed SGD with Sketching”,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368DB-7ADF-DD47-93C6-A91877552060}"/>
              </a:ext>
            </a:extLst>
          </p:cNvPr>
          <p:cNvSpPr txBox="1">
            <a:spLocks/>
          </p:cNvSpPr>
          <p:nvPr/>
        </p:nvSpPr>
        <p:spPr>
          <a:xfrm>
            <a:off x="541480" y="3220812"/>
            <a:ext cx="6096988" cy="1353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Threshold: </a:t>
            </a:r>
            <a:r>
              <a:rPr lang="en-US" dirty="0"/>
              <a:t>Select the elements whose absolute values are larger than a fixed threshold value 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latin typeface="Times" pitchFamily="2" charset="0"/>
              </a:rPr>
              <a:t> 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4B11EE1F-84C3-FD47-A267-E83D94D27857}"/>
              </a:ext>
            </a:extLst>
          </p:cNvPr>
          <p:cNvSpPr/>
          <p:nvPr/>
        </p:nvSpPr>
        <p:spPr>
          <a:xfrm rot="16200000">
            <a:off x="8841895" y="3718108"/>
            <a:ext cx="290052" cy="142156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18">
            <a:extLst>
              <a:ext uri="{FF2B5EF4-FFF2-40B4-BE49-F238E27FC236}">
                <a16:creationId xmlns:a16="http://schemas.microsoft.com/office/drawing/2014/main" id="{4F48D241-0D48-8647-B1F2-AFFD554DEB27}"/>
              </a:ext>
            </a:extLst>
          </p:cNvPr>
          <p:cNvSpPr/>
          <p:nvPr/>
        </p:nvSpPr>
        <p:spPr>
          <a:xfrm>
            <a:off x="7330145" y="327597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902D8165-8E92-9849-8B9A-A1BEB9635F39}"/>
              </a:ext>
            </a:extLst>
          </p:cNvPr>
          <p:cNvGraphicFramePr>
            <a:graphicFrameLocks noGrp="1"/>
          </p:cNvGraphicFramePr>
          <p:nvPr/>
        </p:nvGraphicFramePr>
        <p:xfrm>
          <a:off x="7330146" y="3311533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ZoneTexte 20">
            <a:extLst>
              <a:ext uri="{FF2B5EF4-FFF2-40B4-BE49-F238E27FC236}">
                <a16:creationId xmlns:a16="http://schemas.microsoft.com/office/drawing/2014/main" id="{A56F061B-2EEB-A942-BB35-3679B8FF3387}"/>
              </a:ext>
            </a:extLst>
          </p:cNvPr>
          <p:cNvSpPr txBox="1"/>
          <p:nvPr/>
        </p:nvSpPr>
        <p:spPr>
          <a:xfrm>
            <a:off x="8610600" y="3822198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fr-FR" dirty="0"/>
              <a:t>= 4</a:t>
            </a:r>
          </a:p>
        </p:txBody>
      </p:sp>
      <p:sp>
        <p:nvSpPr>
          <p:cNvPr id="11" name="Parenthèses 21">
            <a:extLst>
              <a:ext uri="{FF2B5EF4-FFF2-40B4-BE49-F238E27FC236}">
                <a16:creationId xmlns:a16="http://schemas.microsoft.com/office/drawing/2014/main" id="{7AFCF91F-0FFE-F14B-967D-E42F530C5988}"/>
              </a:ext>
            </a:extLst>
          </p:cNvPr>
          <p:cNvSpPr/>
          <p:nvPr/>
        </p:nvSpPr>
        <p:spPr>
          <a:xfrm>
            <a:off x="9833678" y="3154059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2" name="Tableau 13">
            <a:extLst>
              <a:ext uri="{FF2B5EF4-FFF2-40B4-BE49-F238E27FC236}">
                <a16:creationId xmlns:a16="http://schemas.microsoft.com/office/drawing/2014/main" id="{C9A1FB83-62AD-6548-9FD6-1928979D1B6F}"/>
              </a:ext>
            </a:extLst>
          </p:cNvPr>
          <p:cNvGraphicFramePr>
            <a:graphicFrameLocks noGrp="1"/>
          </p:cNvGraphicFramePr>
          <p:nvPr/>
        </p:nvGraphicFramePr>
        <p:xfrm>
          <a:off x="9833679" y="3189613"/>
          <a:ext cx="809936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936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D1987F-B7D8-384D-8825-7D05195A86FD}"/>
              </a:ext>
            </a:extLst>
          </p:cNvPr>
          <p:cNvSpPr txBox="1"/>
          <p:nvPr/>
        </p:nvSpPr>
        <p:spPr>
          <a:xfrm>
            <a:off x="418395" y="4574705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Strom, “Scalable Distributed DNN Training using Commodity GPU Cloud Computing”, </a:t>
            </a:r>
            <a:r>
              <a:rPr lang="en-US" sz="1400" i="1" dirty="0"/>
              <a:t>INTERSPEECH</a:t>
            </a:r>
            <a:r>
              <a:rPr lang="en-US" sz="1400" dirty="0"/>
              <a:t>, 2015.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691867A-DC0B-214E-8C4F-D675D48424FD}"/>
              </a:ext>
            </a:extLst>
          </p:cNvPr>
          <p:cNvSpPr txBox="1">
            <a:spLocks/>
          </p:cNvSpPr>
          <p:nvPr/>
        </p:nvSpPr>
        <p:spPr>
          <a:xfrm>
            <a:off x="688196" y="5393030"/>
            <a:ext cx="6096988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</a:t>
            </a:r>
            <a:r>
              <a:rPr lang="en-US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en-US" dirty="0"/>
              <a:t>may also be adaptive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B915-9EF6-0548-858C-312182A46E60}"/>
              </a:ext>
            </a:extLst>
          </p:cNvPr>
          <p:cNvSpPr txBox="1"/>
          <p:nvPr/>
        </p:nvSpPr>
        <p:spPr>
          <a:xfrm>
            <a:off x="418395" y="5908241"/>
            <a:ext cx="63945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N. Dryden et al., “Communication Quantization for Data-Parallel Training of Deep Neural Networks”, </a:t>
            </a:r>
            <a:r>
              <a:rPr lang="en-US" sz="1400" i="1" dirty="0"/>
              <a:t>MLHPC</a:t>
            </a:r>
            <a:r>
              <a:rPr lang="en-US" sz="1400" dirty="0"/>
              <a:t>, 2016.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1F88EFE-D645-0F48-9D62-FB1BF785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9D1C72B-0EE7-7840-8CF7-FCA7C2795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4609-1AE7-B146-A4FB-11AE161F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7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E5F4-1C92-9B4C-AA0F-65A8AEBA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Qsparse</a:t>
            </a:r>
            <a:r>
              <a:rPr lang="en-US" dirty="0"/>
              <a:t> SGD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Hybrid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A8BAB-0441-0740-987A-33C3F624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36225"/>
          </a:xfrm>
        </p:spPr>
        <p:txBody>
          <a:bodyPr>
            <a:normAutofit/>
          </a:bodyPr>
          <a:lstStyle/>
          <a:p>
            <a:r>
              <a:rPr lang="en-US" dirty="0"/>
              <a:t>Hybrid method</a:t>
            </a:r>
          </a:p>
          <a:p>
            <a:pPr lvl="1"/>
            <a:r>
              <a:rPr lang="en-US" dirty="0"/>
              <a:t>Combines </a:t>
            </a:r>
            <a:r>
              <a:rPr lang="en-US" dirty="0" err="1"/>
              <a:t>sparsification</a:t>
            </a:r>
            <a:r>
              <a:rPr lang="en-US" dirty="0"/>
              <a:t> with quantization</a:t>
            </a:r>
          </a:p>
        </p:txBody>
      </p:sp>
      <p:sp>
        <p:nvSpPr>
          <p:cNvPr id="5" name="Down Arrow 26">
            <a:extLst>
              <a:ext uri="{FF2B5EF4-FFF2-40B4-BE49-F238E27FC236}">
                <a16:creationId xmlns:a16="http://schemas.microsoft.com/office/drawing/2014/main" id="{F0B82D83-95A2-194F-97ED-EFCD84D7C81A}"/>
              </a:ext>
            </a:extLst>
          </p:cNvPr>
          <p:cNvSpPr/>
          <p:nvPr/>
        </p:nvSpPr>
        <p:spPr>
          <a:xfrm rot="16200000">
            <a:off x="2824370" y="3043804"/>
            <a:ext cx="290052" cy="1421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Object 27">
            <a:extLst>
              <a:ext uri="{FF2B5EF4-FFF2-40B4-BE49-F238E27FC236}">
                <a16:creationId xmlns:a16="http://schemas.microsoft.com/office/drawing/2014/main" id="{BFDA4984-1A86-5C4F-9579-69CDAA28F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0947" y="3219463"/>
          <a:ext cx="628885" cy="2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r:id="rId3" imgW="355600" imgH="165100" progId="Equation.DSMT4">
                  <p:embed/>
                </p:oleObj>
              </mc:Choice>
              <mc:Fallback>
                <p:oleObj r:id="rId3" imgW="355600" imgH="165100" progId="Equation.DSMT4">
                  <p:embed/>
                  <p:pic>
                    <p:nvPicPr>
                      <p:cNvPr id="6" name="Object 27">
                        <a:extLst>
                          <a:ext uri="{FF2B5EF4-FFF2-40B4-BE49-F238E27FC236}">
                            <a16:creationId xmlns:a16="http://schemas.microsoft.com/office/drawing/2014/main" id="{BFDA4984-1A86-5C4F-9579-69CDAA28F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0947" y="3219463"/>
                        <a:ext cx="628885" cy="2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5">
            <a:extLst>
              <a:ext uri="{FF2B5EF4-FFF2-40B4-BE49-F238E27FC236}">
                <a16:creationId xmlns:a16="http://schemas.microsoft.com/office/drawing/2014/main" id="{8E1853A6-AAD7-DF4B-A5E3-35A9628A5A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0427" y="3841058"/>
          <a:ext cx="6064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r:id="rId5" imgW="342900" imgH="241300" progId="Equation.DSMT4">
                  <p:embed/>
                </p:oleObj>
              </mc:Choice>
              <mc:Fallback>
                <p:oleObj r:id="rId5" imgW="342900" imgH="241300" progId="Equation.DSMT4">
                  <p:embed/>
                  <p:pic>
                    <p:nvPicPr>
                      <p:cNvPr id="7" name="Object 45">
                        <a:extLst>
                          <a:ext uri="{FF2B5EF4-FFF2-40B4-BE49-F238E27FC236}">
                            <a16:creationId xmlns:a16="http://schemas.microsoft.com/office/drawing/2014/main" id="{8E1853A6-AAD7-DF4B-A5E3-35A9628A5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0427" y="3841058"/>
                        <a:ext cx="6064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wn Arrow 26">
            <a:extLst>
              <a:ext uri="{FF2B5EF4-FFF2-40B4-BE49-F238E27FC236}">
                <a16:creationId xmlns:a16="http://schemas.microsoft.com/office/drawing/2014/main" id="{38733996-0423-7542-9872-335B24FCBBE9}"/>
              </a:ext>
            </a:extLst>
          </p:cNvPr>
          <p:cNvSpPr/>
          <p:nvPr/>
        </p:nvSpPr>
        <p:spPr>
          <a:xfrm rot="16200000">
            <a:off x="5635601" y="2878659"/>
            <a:ext cx="352466" cy="1689440"/>
          </a:xfrm>
          <a:prstGeom prst="downArrow">
            <a:avLst>
              <a:gd name="adj1" fmla="val 422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enthèses 25">
            <a:extLst>
              <a:ext uri="{FF2B5EF4-FFF2-40B4-BE49-F238E27FC236}">
                <a16:creationId xmlns:a16="http://schemas.microsoft.com/office/drawing/2014/main" id="{771CD855-D9B1-534A-B618-1545A0F585DC}"/>
              </a:ext>
            </a:extLst>
          </p:cNvPr>
          <p:cNvSpPr/>
          <p:nvPr/>
        </p:nvSpPr>
        <p:spPr>
          <a:xfrm>
            <a:off x="128840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0" name="Tableau 32">
            <a:extLst>
              <a:ext uri="{FF2B5EF4-FFF2-40B4-BE49-F238E27FC236}">
                <a16:creationId xmlns:a16="http://schemas.microsoft.com/office/drawing/2014/main" id="{EE3549A4-9B75-8A4D-89DC-BFB9F836F540}"/>
              </a:ext>
            </a:extLst>
          </p:cNvPr>
          <p:cNvGraphicFramePr>
            <a:graphicFrameLocks noGrp="1"/>
          </p:cNvGraphicFramePr>
          <p:nvPr/>
        </p:nvGraphicFramePr>
        <p:xfrm>
          <a:off x="1228068" y="3015315"/>
          <a:ext cx="93629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296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graphicFrame>
        <p:nvGraphicFramePr>
          <p:cNvPr id="11" name="Tableau 32">
            <a:extLst>
              <a:ext uri="{FF2B5EF4-FFF2-40B4-BE49-F238E27FC236}">
                <a16:creationId xmlns:a16="http://schemas.microsoft.com/office/drawing/2014/main" id="{4A67945B-E21C-F649-8642-4CED079F6E57}"/>
              </a:ext>
            </a:extLst>
          </p:cNvPr>
          <p:cNvGraphicFramePr>
            <a:graphicFrameLocks noGrp="1"/>
          </p:cNvGraphicFramePr>
          <p:nvPr/>
        </p:nvGraphicFramePr>
        <p:xfrm>
          <a:off x="6728178" y="2828089"/>
          <a:ext cx="936978" cy="1728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978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2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2" name="Parenthèses 34">
            <a:extLst>
              <a:ext uri="{FF2B5EF4-FFF2-40B4-BE49-F238E27FC236}">
                <a16:creationId xmlns:a16="http://schemas.microsoft.com/office/drawing/2014/main" id="{30A0F7CA-AC81-D246-8878-FE1CBAC91F7D}"/>
              </a:ext>
            </a:extLst>
          </p:cNvPr>
          <p:cNvSpPr/>
          <p:nvPr/>
        </p:nvSpPr>
        <p:spPr>
          <a:xfrm>
            <a:off x="6817871" y="2890526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3" name="Tableau 32">
            <a:extLst>
              <a:ext uri="{FF2B5EF4-FFF2-40B4-BE49-F238E27FC236}">
                <a16:creationId xmlns:a16="http://schemas.microsoft.com/office/drawing/2014/main" id="{B506E905-5FCF-C840-965B-A65D25188522}"/>
              </a:ext>
            </a:extLst>
          </p:cNvPr>
          <p:cNvGraphicFramePr>
            <a:graphicFrameLocks noGrp="1"/>
          </p:cNvGraphicFramePr>
          <p:nvPr/>
        </p:nvGraphicFramePr>
        <p:xfrm>
          <a:off x="3861150" y="2870575"/>
          <a:ext cx="782051" cy="1753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051">
                  <a:extLst>
                    <a:ext uri="{9D8B030D-6E8A-4147-A177-3AD203B41FA5}">
                      <a16:colId xmlns:a16="http://schemas.microsoft.com/office/drawing/2014/main" val="1303538003"/>
                    </a:ext>
                  </a:extLst>
                </a:gridCol>
              </a:tblGrid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5804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17211"/>
                  </a:ext>
                </a:extLst>
              </a:tr>
              <a:tr h="4337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07108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01563"/>
                  </a:ext>
                </a:extLst>
              </a:tr>
            </a:tbl>
          </a:graphicData>
        </a:graphic>
      </p:graphicFrame>
      <p:sp>
        <p:nvSpPr>
          <p:cNvPr id="14" name="Parenthèses 36">
            <a:extLst>
              <a:ext uri="{FF2B5EF4-FFF2-40B4-BE49-F238E27FC236}">
                <a16:creationId xmlns:a16="http://schemas.microsoft.com/office/drawing/2014/main" id="{6562204D-13D3-8E4C-B62D-6291E24F4E03}"/>
              </a:ext>
            </a:extLst>
          </p:cNvPr>
          <p:cNvSpPr/>
          <p:nvPr/>
        </p:nvSpPr>
        <p:spPr>
          <a:xfrm>
            <a:off x="3840373" y="2990630"/>
            <a:ext cx="799379" cy="162293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37">
            <a:extLst>
              <a:ext uri="{FF2B5EF4-FFF2-40B4-BE49-F238E27FC236}">
                <a16:creationId xmlns:a16="http://schemas.microsoft.com/office/drawing/2014/main" id="{943221F3-034E-B744-9CD1-A89AD2E237BC}"/>
              </a:ext>
            </a:extLst>
          </p:cNvPr>
          <p:cNvSpPr txBox="1"/>
          <p:nvPr/>
        </p:nvSpPr>
        <p:spPr>
          <a:xfrm>
            <a:off x="4967114" y="3841058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Quantization</a:t>
            </a:r>
            <a:endParaRPr lang="fr-FR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F4ABA-EDD0-1846-8D46-D915EC4FB2EE}"/>
              </a:ext>
            </a:extLst>
          </p:cNvPr>
          <p:cNvSpPr txBox="1"/>
          <p:nvPr/>
        </p:nvSpPr>
        <p:spPr>
          <a:xfrm>
            <a:off x="108697" y="6156426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Basu</a:t>
            </a:r>
            <a:r>
              <a:rPr lang="en-US" sz="1400" dirty="0"/>
              <a:t> et al., “</a:t>
            </a:r>
            <a:r>
              <a:rPr lang="en-US" sz="1400" dirty="0" err="1"/>
              <a:t>Qsparse</a:t>
            </a:r>
            <a:r>
              <a:rPr lang="en-US" sz="1400" dirty="0"/>
              <a:t>-local-SGD: Distributed SGD with Quantization, </a:t>
            </a:r>
            <a:r>
              <a:rPr lang="en-US" sz="1400" dirty="0" err="1"/>
              <a:t>Sparsification</a:t>
            </a:r>
            <a:r>
              <a:rPr lang="en-US" sz="1400" dirty="0"/>
              <a:t> and Local Computations,” in </a:t>
            </a:r>
            <a:r>
              <a:rPr lang="en-US" sz="1400" dirty="0" err="1"/>
              <a:t>NeurIPS</a:t>
            </a:r>
            <a:r>
              <a:rPr lang="en-US" sz="1400" dirty="0"/>
              <a:t>, 2019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FFA0B49-FB14-0845-9B9E-01DE00CA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4D5896B-B86B-864A-9274-3ADA8F73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B116C-1C65-0D44-8BF7-4520681B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0708-339A-4B4A-B82C-89286CFF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SketchML</a:t>
            </a:r>
            <a:r>
              <a:rPr lang="en-US" dirty="0"/>
              <a:t> &amp; </a:t>
            </a:r>
            <a:r>
              <a:rPr lang="en-US" dirty="0" err="1"/>
              <a:t>SKCompress</a:t>
            </a:r>
            <a:r>
              <a:rPr lang="zh-TW" altLang="en-US" dirty="0" err="1"/>
              <a:t> </a:t>
            </a:r>
            <a:r>
              <a:rPr lang="en-US" altLang="zh-TW" dirty="0" err="1"/>
              <a:t>-</a:t>
            </a:r>
            <a:r>
              <a:rPr lang="zh-TW" altLang="en-US" dirty="0" err="1"/>
              <a:t> </a:t>
            </a:r>
            <a:r>
              <a:rPr lang="en-US" altLang="zh-TW" dirty="0" err="1"/>
              <a:t>Hybrid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C498-A3EB-DC4F-9112-FFC053BD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309" y="2395043"/>
            <a:ext cx="6341339" cy="1505337"/>
          </a:xfrm>
        </p:spPr>
        <p:txBody>
          <a:bodyPr>
            <a:normAutofit/>
          </a:bodyPr>
          <a:lstStyle/>
          <a:p>
            <a:r>
              <a:rPr lang="en-US" sz="2400" dirty="0"/>
              <a:t>Up to 12x faster for linear regression</a:t>
            </a:r>
          </a:p>
          <a:p>
            <a:r>
              <a:rPr lang="en-US" sz="2400" dirty="0"/>
              <a:t>Compression/decompression 5x slower than communication, for DNNs, </a:t>
            </a:r>
            <a:r>
              <a:rPr lang="en-US" sz="2400" dirty="0" err="1"/>
              <a:t>NVLink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07EC0-7B0C-5C48-8D68-0C4992EA9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6" t="3816" r="4457" b="3406"/>
          <a:stretch/>
        </p:blipFill>
        <p:spPr>
          <a:xfrm>
            <a:off x="1006954" y="819575"/>
            <a:ext cx="4189373" cy="5094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10AAC-068B-A94F-A3CB-1647899808D2}"/>
              </a:ext>
            </a:extLst>
          </p:cNvPr>
          <p:cNvSpPr txBox="1"/>
          <p:nvPr/>
        </p:nvSpPr>
        <p:spPr>
          <a:xfrm>
            <a:off x="108697" y="5913731"/>
            <a:ext cx="11974606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Jiang et al., “</a:t>
            </a:r>
            <a:r>
              <a:rPr lang="en-US" sz="1400" dirty="0" err="1"/>
              <a:t>SketchML</a:t>
            </a:r>
            <a:r>
              <a:rPr lang="en-US" sz="1400" dirty="0"/>
              <a:t>: Accelerating Distributed Machine Learning with Data Sketches”, SIGMOD, 2018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Jiang et al., “</a:t>
            </a:r>
            <a:r>
              <a:rPr lang="en-US" sz="1400" dirty="0" err="1"/>
              <a:t>SKCompress</a:t>
            </a:r>
            <a:r>
              <a:rPr lang="en-US" sz="1400" dirty="0"/>
              <a:t>: compressing sparse and nonuniform gradient in distributed machine learning”, VLDB-J, 2020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40FBAE-3EF9-5347-83A6-C2C7CA781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A1851-4385-AD4E-8718-1D9BA7E1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73DF3-6DF7-7047-B9D9-C0F0D2D7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3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70F6-243A-1346-A92C-9707DBF1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ATOMO, </a:t>
            </a:r>
            <a:r>
              <a:rPr lang="en-US" dirty="0" err="1"/>
              <a:t>GradiVeQ</a:t>
            </a:r>
            <a:r>
              <a:rPr lang="en-US" dirty="0"/>
              <a:t>, </a:t>
            </a:r>
            <a:r>
              <a:rPr lang="en-US" dirty="0" err="1"/>
              <a:t>PowerSGD</a:t>
            </a:r>
            <a:r>
              <a:rPr lang="en-US" dirty="0"/>
              <a:t>, </a:t>
            </a:r>
            <a:r>
              <a:rPr lang="en-US" dirty="0" err="1"/>
              <a:t>GradZip</a:t>
            </a:r>
            <a:r>
              <a:rPr lang="zh-TW" altLang="en-US" dirty="0" err="1"/>
              <a:t> </a:t>
            </a:r>
            <a:r>
              <a:rPr lang="en-US" altLang="zh-TW" dirty="0" err="1"/>
              <a:t>–</a:t>
            </a:r>
            <a:r>
              <a:rPr lang="zh-TW" altLang="en-US" dirty="0" err="1"/>
              <a:t> </a:t>
            </a:r>
            <a:r>
              <a:rPr lang="en-US" altLang="zh-TW" dirty="0" err="1"/>
              <a:t>Low-rank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2E3D7-AB87-7E4A-A4ED-455F9D3F2D72}"/>
              </a:ext>
            </a:extLst>
          </p:cNvPr>
          <p:cNvSpPr txBox="1"/>
          <p:nvPr/>
        </p:nvSpPr>
        <p:spPr>
          <a:xfrm>
            <a:off x="108697" y="5328955"/>
            <a:ext cx="11974606" cy="1184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H. Wang et al., “ATOMO: Communication Efficient Learning via Atomic </a:t>
            </a:r>
            <a:r>
              <a:rPr lang="en-US" sz="1400" dirty="0" err="1"/>
              <a:t>Sparsification</a:t>
            </a:r>
            <a:r>
              <a:rPr lang="en-US" sz="1400" dirty="0"/>
              <a:t>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Yu et al. “</a:t>
            </a:r>
            <a:r>
              <a:rPr lang="en-US" sz="1400" dirty="0" err="1"/>
              <a:t>GradiVeQ</a:t>
            </a:r>
            <a:r>
              <a:rPr lang="en-US" sz="1400" dirty="0"/>
              <a:t>: Vector Quantization for Bandwidth-Efficient Gradient Aggregation in Distributed CNN Training”, </a:t>
            </a:r>
            <a:r>
              <a:rPr lang="en-US" sz="1400" i="1" dirty="0" err="1"/>
              <a:t>NeurIPS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T. </a:t>
            </a:r>
            <a:r>
              <a:rPr lang="en-US" sz="1400" dirty="0" err="1"/>
              <a:t>Vogels</a:t>
            </a:r>
            <a:r>
              <a:rPr lang="en-US" sz="1400" dirty="0"/>
              <a:t> et al.,  “</a:t>
            </a:r>
            <a:r>
              <a:rPr lang="en-US" sz="1400" dirty="0" err="1"/>
              <a:t>PowerSGD</a:t>
            </a:r>
            <a:r>
              <a:rPr lang="en-US" sz="1400" dirty="0"/>
              <a:t>: Practical Low-Rank Gradient Compression for Distributed Optimization”,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M. Cho  et al., “</a:t>
            </a:r>
            <a:r>
              <a:rPr lang="en-US" sz="1400" dirty="0" err="1"/>
              <a:t>GradZip</a:t>
            </a:r>
            <a:r>
              <a:rPr lang="en-US" sz="1400" dirty="0"/>
              <a:t>: Gradient Compression using Alternating Matrix Factorization for Large-scale Deep Learning”, </a:t>
            </a:r>
            <a:r>
              <a:rPr lang="en-US" sz="1400" i="1" dirty="0" err="1"/>
              <a:t>NeurIPS</a:t>
            </a:r>
            <a:r>
              <a:rPr lang="en-US" sz="1400" dirty="0"/>
              <a:t>, 2019.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C6883-BFCC-4946-B6E2-09CFFEE9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9" y="1285866"/>
            <a:ext cx="5017906" cy="20983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BA189-6BFC-114D-AC06-A737A38058BA}"/>
              </a:ext>
            </a:extLst>
          </p:cNvPr>
          <p:cNvSpPr txBox="1">
            <a:spLocks/>
          </p:cNvSpPr>
          <p:nvPr/>
        </p:nvSpPr>
        <p:spPr>
          <a:xfrm>
            <a:off x="5995639" y="1226152"/>
            <a:ext cx="5647335" cy="265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ATOMO</a:t>
            </a:r>
            <a:r>
              <a:rPr lang="en-US" sz="2000" dirty="0"/>
              <a:t>: minimize variance of stochastic gradient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GradiVeQ</a:t>
            </a:r>
            <a:r>
              <a:rPr lang="en-US" sz="2000" dirty="0"/>
              <a:t>: uses SVD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PowerSGD</a:t>
            </a:r>
            <a:r>
              <a:rPr lang="en-US" sz="2000" dirty="0"/>
              <a:t>: decompose by power iterations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GradZip</a:t>
            </a:r>
            <a:r>
              <a:rPr lang="en-US" sz="2000" dirty="0"/>
              <a:t>: similar to </a:t>
            </a:r>
            <a:r>
              <a:rPr lang="en-US" sz="2000" dirty="0" err="1"/>
              <a:t>PowerSGD</a:t>
            </a:r>
            <a:r>
              <a:rPr lang="en-US" sz="2000" dirty="0"/>
              <a:t> with an additional </a:t>
            </a:r>
            <a:r>
              <a:rPr lang="en-US" sz="2000" dirty="0" err="1"/>
              <a:t>regularizer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A9A4C-5DD1-0744-806B-57110CDD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08C49A-73BB-5044-84C0-8D6C18EF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4A177-2590-F244-AD2B-DF0852A2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10D4-24D4-3745-9B08-D86B64C7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GRACE: Framework and Benchmark for Compressed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F4BD6-737F-7E47-BA79-28596D41E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at </a:t>
            </a:r>
            <a:r>
              <a:rPr lang="en-US" dirty="0">
                <a:hlinkClick r:id="rId2"/>
              </a:rPr>
              <a:t>https://github.com/sands-lab/grace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9476A-4F37-104C-9AFD-8137176C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40C5B-DF34-5542-B476-9BDC9412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47D6-7578-9E45-A453-BCA2D41B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CAE8-CE6F-E14E-8976-5258F835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Convergence Speed – Theory vs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FC9B5-C261-A945-AC08-90DCEA22CBCA}"/>
              </a:ext>
            </a:extLst>
          </p:cNvPr>
          <p:cNvSpPr txBox="1"/>
          <p:nvPr/>
        </p:nvSpPr>
        <p:spPr>
          <a:xfrm rot="16200000">
            <a:off x="-678487" y="3994987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Top-1 Accuracy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57857-BEB1-B147-911C-E95DE3E7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7305" y="3295720"/>
            <a:ext cx="2119885" cy="220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VGG16</a:t>
            </a:r>
          </a:p>
          <a:p>
            <a:pPr marL="0" indent="0">
              <a:buNone/>
            </a:pPr>
            <a:r>
              <a:rPr lang="en-US" sz="1800" dirty="0"/>
              <a:t>CIFAR-10 </a:t>
            </a:r>
          </a:p>
          <a:p>
            <a:pPr marL="0" indent="0">
              <a:buNone/>
            </a:pPr>
            <a:r>
              <a:rPr lang="en-US" sz="1800" dirty="0"/>
              <a:t>TensorFlow</a:t>
            </a:r>
          </a:p>
          <a:p>
            <a:pPr marL="0" indent="0">
              <a:buNone/>
            </a:pPr>
            <a:r>
              <a:rPr lang="en-US" sz="1800" dirty="0"/>
              <a:t>8 workers </a:t>
            </a:r>
          </a:p>
          <a:p>
            <a:pPr marL="0" indent="0">
              <a:buNone/>
            </a:pPr>
            <a:r>
              <a:rPr lang="en-US" sz="1800" dirty="0"/>
              <a:t>25 Gbps network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8CA62-2F5B-0E48-A884-18760E2C359F}"/>
              </a:ext>
            </a:extLst>
          </p:cNvPr>
          <p:cNvSpPr txBox="1">
            <a:spLocks/>
          </p:cNvSpPr>
          <p:nvPr/>
        </p:nvSpPr>
        <p:spPr>
          <a:xfrm>
            <a:off x="1204336" y="955949"/>
            <a:ext cx="10515600" cy="271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Which gradient compressor is better and when?</a:t>
            </a:r>
            <a:endParaRPr lang="en-US" sz="2400" dirty="0"/>
          </a:p>
          <a:p>
            <a:r>
              <a:rPr lang="en-US" sz="2400" dirty="0"/>
              <a:t>No standardized evaluation</a:t>
            </a:r>
          </a:p>
          <a:p>
            <a:r>
              <a:rPr lang="en-US" sz="2400" dirty="0"/>
              <a:t>Unclear how different factors affect the relative performance </a:t>
            </a:r>
          </a:p>
          <a:p>
            <a:pPr lvl="1"/>
            <a:r>
              <a:rPr lang="en-US" sz="1800" dirty="0"/>
              <a:t>DNN architecture, compression level, communication style, …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D58631-5329-B149-A219-B4C1786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9" y="2869659"/>
            <a:ext cx="9312619" cy="364712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354994-DB18-7B46-95D7-A1A34989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4035D-E4BA-8E48-AD2A-D31E8CB9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4C89-767E-8F4A-913D-A655F164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7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6F09-A7F1-D643-AC38-491D0B71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373380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74C3-C104-AB48-94F3-C9554A12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" y="1171085"/>
            <a:ext cx="3215640" cy="493847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WORKER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Compress</a:t>
            </a:r>
          </a:p>
          <a:p>
            <a:pPr lvl="1"/>
            <a:r>
              <a:rPr lang="en-US" dirty="0"/>
              <a:t>Quantize</a:t>
            </a:r>
          </a:p>
          <a:p>
            <a:pPr lvl="1"/>
            <a:r>
              <a:rPr lang="en-US" dirty="0" err="1"/>
              <a:t>Sparsify</a:t>
            </a:r>
            <a:endParaRPr lang="en-US" dirty="0"/>
          </a:p>
          <a:p>
            <a:pPr lvl="1"/>
            <a:r>
              <a:rPr lang="en-US" dirty="0"/>
              <a:t>Pack</a:t>
            </a:r>
          </a:p>
          <a:p>
            <a:r>
              <a:rPr lang="en-US" dirty="0" err="1"/>
              <a:t>useMemory</a:t>
            </a:r>
            <a:endParaRPr lang="en-US" dirty="0"/>
          </a:p>
          <a:p>
            <a:r>
              <a:rPr lang="en-US" dirty="0" err="1"/>
              <a:t>updateMemory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214E87-5FCD-254A-8562-24553711E935}"/>
              </a:ext>
            </a:extLst>
          </p:cNvPr>
          <p:cNvSpPr txBox="1">
            <a:spLocks/>
          </p:cNvSpPr>
          <p:nvPr/>
        </p:nvSpPr>
        <p:spPr>
          <a:xfrm>
            <a:off x="3474705" y="1191779"/>
            <a:ext cx="3215640" cy="49384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Decompress</a:t>
            </a:r>
          </a:p>
          <a:p>
            <a:pPr lvl="1"/>
            <a:r>
              <a:rPr lang="en-US" dirty="0" err="1"/>
              <a:t>deQuantize</a:t>
            </a:r>
            <a:endParaRPr lang="en-US" dirty="0"/>
          </a:p>
          <a:p>
            <a:pPr lvl="1"/>
            <a:r>
              <a:rPr lang="en-US" dirty="0" err="1"/>
              <a:t>deSparsify</a:t>
            </a:r>
            <a:endParaRPr lang="en-US" dirty="0"/>
          </a:p>
          <a:p>
            <a:pPr lvl="1"/>
            <a:r>
              <a:rPr lang="en-US" dirty="0"/>
              <a:t>unpack</a:t>
            </a:r>
          </a:p>
          <a:p>
            <a:r>
              <a:rPr lang="en-US" dirty="0"/>
              <a:t>Aggregate</a:t>
            </a:r>
          </a:p>
          <a:p>
            <a:r>
              <a:rPr lang="en-US" dirty="0" err="1"/>
              <a:t>useMemory</a:t>
            </a:r>
            <a:endParaRPr lang="en-US" dirty="0"/>
          </a:p>
          <a:p>
            <a:r>
              <a:rPr lang="en-US" dirty="0" err="1"/>
              <a:t>updateMemory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C147F-C382-7D43-981A-F8058C7C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76" y="136525"/>
            <a:ext cx="4952984" cy="62512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4ACD35B-CE21-5B45-ACAA-8215275A6837}"/>
              </a:ext>
            </a:extLst>
          </p:cNvPr>
          <p:cNvGrpSpPr/>
          <p:nvPr/>
        </p:nvGrpSpPr>
        <p:grpSpPr>
          <a:xfrm>
            <a:off x="7381893" y="105156"/>
            <a:ext cx="3356598" cy="2409444"/>
            <a:chOff x="7381893" y="105156"/>
            <a:chExt cx="3356598" cy="240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B212DF-9CF5-8642-A608-F09A3B961F64}"/>
                </a:ext>
              </a:extLst>
            </p:cNvPr>
            <p:cNvSpPr txBox="1"/>
            <p:nvPr/>
          </p:nvSpPr>
          <p:spPr>
            <a:xfrm>
              <a:off x="7858139" y="536466"/>
              <a:ext cx="2880352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2EDEE3-089B-194C-8960-009D76274850}"/>
                </a:ext>
              </a:extLst>
            </p:cNvPr>
            <p:cNvSpPr txBox="1"/>
            <p:nvPr/>
          </p:nvSpPr>
          <p:spPr>
            <a:xfrm>
              <a:off x="7381893" y="105156"/>
              <a:ext cx="1703058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59F47D-AB7E-904D-B0EA-FD1661E1B939}"/>
                </a:ext>
              </a:extLst>
            </p:cNvPr>
            <p:cNvSpPr txBox="1"/>
            <p:nvPr/>
          </p:nvSpPr>
          <p:spPr>
            <a:xfrm>
              <a:off x="8313979" y="2276856"/>
              <a:ext cx="1703058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4D4268-7660-D24A-8622-C301BD285163}"/>
              </a:ext>
            </a:extLst>
          </p:cNvPr>
          <p:cNvGrpSpPr/>
          <p:nvPr/>
        </p:nvGrpSpPr>
        <p:grpSpPr>
          <a:xfrm>
            <a:off x="7597140" y="1367799"/>
            <a:ext cx="3954780" cy="2628873"/>
            <a:chOff x="7597140" y="1367799"/>
            <a:chExt cx="3954780" cy="26288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697405-05F4-B04C-BBC8-DFB404FEA44E}"/>
                </a:ext>
              </a:extLst>
            </p:cNvPr>
            <p:cNvSpPr txBox="1"/>
            <p:nvPr/>
          </p:nvSpPr>
          <p:spPr>
            <a:xfrm>
              <a:off x="7597140" y="1367799"/>
              <a:ext cx="262890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C10FA-4B8E-FE4D-8BF6-A24E0B3A8E79}"/>
                </a:ext>
              </a:extLst>
            </p:cNvPr>
            <p:cNvSpPr txBox="1"/>
            <p:nvPr/>
          </p:nvSpPr>
          <p:spPr>
            <a:xfrm>
              <a:off x="8039100" y="2480559"/>
              <a:ext cx="351282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F8CA9D-592E-114F-8307-8C277503699B}"/>
                </a:ext>
              </a:extLst>
            </p:cNvPr>
            <p:cNvSpPr txBox="1"/>
            <p:nvPr/>
          </p:nvSpPr>
          <p:spPr>
            <a:xfrm>
              <a:off x="8039099" y="3758928"/>
              <a:ext cx="2699391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1AE757-ED9B-194B-906B-AD9D95CB38A0}"/>
              </a:ext>
            </a:extLst>
          </p:cNvPr>
          <p:cNvGrpSpPr/>
          <p:nvPr/>
        </p:nvGrpSpPr>
        <p:grpSpPr>
          <a:xfrm>
            <a:off x="8610600" y="994915"/>
            <a:ext cx="2331720" cy="2585452"/>
            <a:chOff x="8610600" y="994915"/>
            <a:chExt cx="2331720" cy="25854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DC600C-F92C-334A-9D3C-4C02DDD80062}"/>
                </a:ext>
              </a:extLst>
            </p:cNvPr>
            <p:cNvSpPr txBox="1"/>
            <p:nvPr/>
          </p:nvSpPr>
          <p:spPr>
            <a:xfrm>
              <a:off x="8610600" y="994915"/>
              <a:ext cx="1493520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57A353-BEAA-CD4F-BF88-0F2C8519C891}"/>
                </a:ext>
              </a:extLst>
            </p:cNvPr>
            <p:cNvSpPr txBox="1"/>
            <p:nvPr/>
          </p:nvSpPr>
          <p:spPr>
            <a:xfrm>
              <a:off x="8839208" y="2028187"/>
              <a:ext cx="716272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909496-1665-C84D-90A1-1E96D71FDBD9}"/>
                </a:ext>
              </a:extLst>
            </p:cNvPr>
            <p:cNvSpPr txBox="1"/>
            <p:nvPr/>
          </p:nvSpPr>
          <p:spPr>
            <a:xfrm>
              <a:off x="8869696" y="3342623"/>
              <a:ext cx="2072624" cy="237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3504627-3C7A-2B4C-A753-AB3092AE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674C733-0741-124D-A413-F26EB83A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09E34-93F0-2243-9715-AAFF5575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3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D273-0C74-964A-AC1B-64AD0E6F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GRACE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4D37-0952-324C-9616-3CC55FFB5335}"/>
              </a:ext>
            </a:extLst>
          </p:cNvPr>
          <p:cNvSpPr txBox="1"/>
          <p:nvPr/>
        </p:nvSpPr>
        <p:spPr>
          <a:xfrm>
            <a:off x="4783876" y="1156125"/>
            <a:ext cx="7253909" cy="4696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TopKCompressor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Compressor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ratio, mem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NoneMemory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comm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Allgather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super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(mem, comm)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ratio</a:t>
            </a: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tensor, name):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tensor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flatten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(tensor,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self.ratio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torch.topk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shape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endParaRPr lang="en-US" sz="1600" dirty="0">
              <a:solidFill>
                <a:srgbClr val="D73A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decompress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(self, comps,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shape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comps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numel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values,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fontAlgn="t">
              <a:lnSpc>
                <a:spcPct val="110000"/>
              </a:lnSpc>
            </a:pPr>
            <a:r>
              <a:rPr lang="en-US" sz="1600" dirty="0">
                <a:solidFill>
                  <a:srgbClr val="D73A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</a:t>
            </a:r>
            <a:r>
              <a:rPr lang="en-US" sz="1600" dirty="0" err="1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(shape)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91016-11C6-E042-9256-7DDEA958B33F}"/>
              </a:ext>
            </a:extLst>
          </p:cNvPr>
          <p:cNvSpPr txBox="1"/>
          <p:nvPr/>
        </p:nvSpPr>
        <p:spPr>
          <a:xfrm>
            <a:off x="154215" y="1499940"/>
            <a:ext cx="4629661" cy="353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Provides a unified 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sparsify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desparsify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quantize/dequantize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Error feedback support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Compensate for errors accumulated due to lossy compression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AllReduce</a:t>
            </a:r>
            <a:r>
              <a:rPr lang="en-US" sz="2400" dirty="0"/>
              <a:t> &amp; </a:t>
            </a:r>
            <a:r>
              <a:rPr lang="en-US" sz="2400" dirty="0" err="1"/>
              <a:t>AllGather</a:t>
            </a:r>
            <a:br>
              <a:rPr lang="en-US" sz="2400" dirty="0"/>
            </a:br>
            <a:r>
              <a:rPr lang="en-US" sz="2400" dirty="0"/>
              <a:t>communication strategy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PyTorch</a:t>
            </a:r>
            <a:r>
              <a:rPr lang="en-US" sz="2400" dirty="0"/>
              <a:t> and TensorFlow support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E06948-E0E8-164A-817C-57B9C22C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8A78A5-A858-A245-B949-16AC8D88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FF660-A085-CA4D-A93D-1E4AAF8B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38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C7A6-5032-174F-ADCA-D0412D63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75662F-CD11-3747-A944-3BEE212B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27" y="1165860"/>
            <a:ext cx="6974662" cy="5190490"/>
          </a:xfrm>
        </p:spPr>
        <p:txBody>
          <a:bodyPr>
            <a:normAutofit/>
          </a:bodyPr>
          <a:lstStyle/>
          <a:p>
            <a:r>
              <a:rPr lang="en-US" dirty="0"/>
              <a:t>Quantization &amp; </a:t>
            </a:r>
            <a:r>
              <a:rPr lang="en-US" dirty="0" err="1"/>
              <a:t>Sparsification</a:t>
            </a:r>
            <a:endParaRPr lang="en-US" dirty="0"/>
          </a:p>
          <a:p>
            <a:r>
              <a:rPr lang="en-US" dirty="0"/>
              <a:t>Optimizers</a:t>
            </a:r>
          </a:p>
          <a:p>
            <a:pPr lvl="1"/>
            <a:r>
              <a:rPr lang="en-US" dirty="0"/>
              <a:t>SGD, </a:t>
            </a:r>
            <a:r>
              <a:rPr lang="en-US" dirty="0" err="1"/>
              <a:t>AdaGrad</a:t>
            </a:r>
            <a:r>
              <a:rPr lang="en-US" dirty="0"/>
              <a:t>, ADAM,…</a:t>
            </a:r>
          </a:p>
          <a:p>
            <a:r>
              <a:rPr lang="en-US" dirty="0"/>
              <a:t>Popular frameworks</a:t>
            </a:r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P2P &amp; Master/Worker</a:t>
            </a:r>
          </a:p>
          <a:p>
            <a:pPr lvl="1"/>
            <a:r>
              <a:rPr lang="en-US" dirty="0" err="1"/>
              <a:t>Horovod</a:t>
            </a:r>
            <a:r>
              <a:rPr lang="en-US" dirty="0"/>
              <a:t> (</a:t>
            </a:r>
            <a:r>
              <a:rPr lang="en-US" dirty="0" err="1"/>
              <a:t>OpenMPI</a:t>
            </a:r>
            <a:r>
              <a:rPr lang="en-US" dirty="0"/>
              <a:t>, NCCL)</a:t>
            </a:r>
          </a:p>
          <a:p>
            <a:pPr lvl="1"/>
            <a:r>
              <a:rPr lang="en-US" dirty="0" err="1"/>
              <a:t>BytePS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FCED80-A1FC-F842-92A3-9601C982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E90981-D18D-9F48-8129-E3080BFC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89260-5EA5-DA44-8257-8251D1E0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108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FF828D7-565A-3F44-B867-95A121945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73017"/>
              </p:ext>
            </p:extLst>
          </p:nvPr>
        </p:nvGraphicFramePr>
        <p:xfrm>
          <a:off x="691463" y="883973"/>
          <a:ext cx="3969966" cy="549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9966">
                  <a:extLst>
                    <a:ext uri="{9D8B030D-6E8A-4147-A177-3AD203B41FA5}">
                      <a16:colId xmlns:a16="http://schemas.microsoft.com/office/drawing/2014/main" val="1844187618"/>
                    </a:ext>
                  </a:extLst>
                </a:gridCol>
              </a:tblGrid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SignSGD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76092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SIGNUM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568776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QSGD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16810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TernGrad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739515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Top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73880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Rand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04922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Threshold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2347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Adaptive Sparse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03805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Adaptive Quantization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036636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1-bit 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58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8-bit Quantization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9687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Deep Gradient Compression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66861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PowerSGD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974628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SketchML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217619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</a:rPr>
                        <a:t>NAT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49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67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36C4F3DF-D16E-C24C-BBFB-0FD9BA11F044}"/>
              </a:ext>
            </a:extLst>
          </p:cNvPr>
          <p:cNvSpPr/>
          <p:nvPr/>
        </p:nvSpPr>
        <p:spPr>
          <a:xfrm>
            <a:off x="5571834" y="2441960"/>
            <a:ext cx="1678625" cy="117994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874A87F-57EB-EF47-B782-019A326E3F23}"/>
              </a:ext>
            </a:extLst>
          </p:cNvPr>
          <p:cNvSpPr/>
          <p:nvPr/>
        </p:nvSpPr>
        <p:spPr>
          <a:xfrm>
            <a:off x="4804716" y="2442241"/>
            <a:ext cx="659680" cy="117994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B694E36-D063-EA4B-9450-CD1FE1A7A6D1}"/>
              </a:ext>
            </a:extLst>
          </p:cNvPr>
          <p:cNvSpPr/>
          <p:nvPr/>
        </p:nvSpPr>
        <p:spPr>
          <a:xfrm>
            <a:off x="255973" y="2441960"/>
            <a:ext cx="4441274" cy="117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938A9-6F03-E948-8138-30C11DD7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Compressed Communication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10C56-4A96-6343-ADFB-7075ABE630AB}"/>
              </a:ext>
            </a:extLst>
          </p:cNvPr>
          <p:cNvSpPr txBox="1"/>
          <p:nvPr/>
        </p:nvSpPr>
        <p:spPr>
          <a:xfrm>
            <a:off x="137970" y="371013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761457-F289-CD4A-BA11-D19E80FD54EF}"/>
              </a:ext>
            </a:extLst>
          </p:cNvPr>
          <p:cNvGrpSpPr/>
          <p:nvPr/>
        </p:nvGrpSpPr>
        <p:grpSpPr>
          <a:xfrm>
            <a:off x="587132" y="3725836"/>
            <a:ext cx="1997765" cy="1590260"/>
            <a:chOff x="587132" y="2050646"/>
            <a:chExt cx="1997765" cy="159026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767AA0-A9D8-EF4F-8AAA-52E518A3C2B2}"/>
                </a:ext>
              </a:extLst>
            </p:cNvPr>
            <p:cNvSpPr/>
            <p:nvPr/>
          </p:nvSpPr>
          <p:spPr>
            <a:xfrm>
              <a:off x="587132" y="2050646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C79F4DA-C674-A34A-B452-93B5C2E75C15}"/>
                </a:ext>
              </a:extLst>
            </p:cNvPr>
            <p:cNvGrpSpPr/>
            <p:nvPr/>
          </p:nvGrpSpPr>
          <p:grpSpPr>
            <a:xfrm>
              <a:off x="816469" y="2219612"/>
              <a:ext cx="1365680" cy="1111230"/>
              <a:chOff x="4263081" y="2526130"/>
              <a:chExt cx="2498553" cy="203303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C3AC6CC-5905-6C4C-9D07-32E3F3766B42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F7B88EA-5C8F-674D-A25B-7BBD6ABF56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C977C14-C956-7342-A11F-DD1663D2E9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3B01081-40ED-5C47-81AC-A4940B19150E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49DA2E-727F-DD44-ABEC-65B587B04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206D38D-6680-9442-9128-DA2C00AD95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4B0E41E-D4AD-6A45-AE0E-7A27F93EFE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F88F5C1-1A85-BF41-8737-2FAFD10EDA3C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B095E3-14C2-7D4A-8535-86E428014B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BDE69DD-12E4-FE42-901D-EC8B27D06B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B80BEED-5BD3-6A48-ABC1-14C64C63E7E6}"/>
                  </a:ext>
                </a:extLst>
              </p:cNvPr>
              <p:cNvCxnSpPr>
                <a:stCxn id="50" idx="6"/>
                <a:endCxn id="47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3A9B70-D7C3-4846-B9D4-F58961802DE8}"/>
                  </a:ext>
                </a:extLst>
              </p:cNvPr>
              <p:cNvCxnSpPr>
                <a:cxnSpLocks/>
                <a:stCxn id="50" idx="6"/>
                <a:endCxn id="48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3EDD015-AF9A-4642-99D6-0D153FADDC1F}"/>
                  </a:ext>
                </a:extLst>
              </p:cNvPr>
              <p:cNvCxnSpPr>
                <a:cxnSpLocks/>
                <a:stCxn id="50" idx="6"/>
                <a:endCxn id="49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BFBC524-6AC8-274B-BDC4-DD6AAD1C6970}"/>
                  </a:ext>
                </a:extLst>
              </p:cNvPr>
              <p:cNvCxnSpPr>
                <a:cxnSpLocks/>
                <a:stCxn id="51" idx="6"/>
                <a:endCxn id="47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5C066B2-4547-9E41-8C7E-81AA18C13BCD}"/>
                  </a:ext>
                </a:extLst>
              </p:cNvPr>
              <p:cNvCxnSpPr>
                <a:cxnSpLocks/>
                <a:stCxn id="51" idx="6"/>
                <a:endCxn id="48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A4A67B-7C8D-334D-9642-7714915F6739}"/>
                  </a:ext>
                </a:extLst>
              </p:cNvPr>
              <p:cNvCxnSpPr>
                <a:cxnSpLocks/>
                <a:stCxn id="51" idx="6"/>
                <a:endCxn id="49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718D6BB-2B05-6F4C-84A2-7F7EADEC9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4D05122-876E-B34D-A0C1-A8C19A8A9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0CC52B6-2D77-E84C-9BAB-E34E76DCC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AD99F2-1AA7-4A4C-927E-824185E236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B16B10C-3FE1-BF4B-8D59-90A08B886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DD523B-4635-9C45-9CFA-C278425F7B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540E00F-EF83-1144-B206-4FE41C4A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05959" y="3284432"/>
              <a:ext cx="649081" cy="305133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D6B33DD-2633-4046-B2A5-4B325EEE2437}"/>
              </a:ext>
            </a:extLst>
          </p:cNvPr>
          <p:cNvSpPr txBox="1"/>
          <p:nvPr/>
        </p:nvSpPr>
        <p:spPr>
          <a:xfrm>
            <a:off x="6157060" y="3704823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8125A4B-3F94-894A-A048-2EF72A76DF4C}"/>
              </a:ext>
            </a:extLst>
          </p:cNvPr>
          <p:cNvGrpSpPr/>
          <p:nvPr/>
        </p:nvGrpSpPr>
        <p:grpSpPr>
          <a:xfrm>
            <a:off x="6599244" y="3720524"/>
            <a:ext cx="1997765" cy="1590260"/>
            <a:chOff x="6793744" y="2045334"/>
            <a:chExt cx="1997765" cy="159026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81C6200-10E8-3146-B1C8-639767A105B3}"/>
                </a:ext>
              </a:extLst>
            </p:cNvPr>
            <p:cNvSpPr/>
            <p:nvPr/>
          </p:nvSpPr>
          <p:spPr>
            <a:xfrm>
              <a:off x="6793744" y="2045334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4955081-E694-C140-9885-6298F526D915}"/>
                </a:ext>
              </a:extLst>
            </p:cNvPr>
            <p:cNvGrpSpPr/>
            <p:nvPr/>
          </p:nvGrpSpPr>
          <p:grpSpPr>
            <a:xfrm>
              <a:off x="7023081" y="2214300"/>
              <a:ext cx="1365680" cy="1111230"/>
              <a:chOff x="4263081" y="2526130"/>
              <a:chExt cx="2498553" cy="2033030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196357A-783D-8B44-9790-B88DAAB02744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4BBAFA3-267D-CA46-B050-0D525868C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1FC3A96A-39A4-FD4E-BBE7-EBF599A475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BF2D91E-A8F2-E845-9C1C-799751C61C9A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8D9855C-A980-A045-B2D2-ED62F0F81D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1EA8544-CC2B-164D-829E-B4DB946D83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4C64F7B-DA47-654B-88F8-0D4256B488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1F1637F-BF89-9749-8BA0-BCAA9E434E6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141973B-5BDF-6747-8AAB-219887EEF4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6AB5550-C5CB-724B-AC28-1B13860400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222F22-81FA-AC45-B943-82A3EA29E344}"/>
                  </a:ext>
                </a:extLst>
              </p:cNvPr>
              <p:cNvCxnSpPr>
                <a:stCxn id="77" idx="6"/>
                <a:endCxn id="74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9418253-1FF3-5F49-BD0A-5263011200DE}"/>
                  </a:ext>
                </a:extLst>
              </p:cNvPr>
              <p:cNvCxnSpPr>
                <a:cxnSpLocks/>
                <a:stCxn id="77" idx="6"/>
                <a:endCxn id="75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29E5407-168B-B742-9FC3-19E2B9CCD10E}"/>
                  </a:ext>
                </a:extLst>
              </p:cNvPr>
              <p:cNvCxnSpPr>
                <a:cxnSpLocks/>
                <a:stCxn id="77" idx="6"/>
                <a:endCxn id="76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632A64D-A706-214B-A85B-57F2561B1820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6BBAD3D-B3C7-5F4C-A1C5-F9D61C5F31CB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A74030D-9C89-9F49-94C5-B13240EEE092}"/>
                  </a:ext>
                </a:extLst>
              </p:cNvPr>
              <p:cNvCxnSpPr>
                <a:cxnSpLocks/>
                <a:stCxn id="78" idx="6"/>
                <a:endCxn id="76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E4A38C4-6266-4349-BF5F-27C0BEA77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42C05E6-9741-C845-AD09-4EF4A933F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2682D84-875A-DF4D-B797-0BDC6BF28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88D09CA-A937-0444-A47E-6055E739E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D90C624-0444-2246-A020-DE26B13B40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C76BC62-B536-114E-93E9-27F6B8C6B2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8A90E0D-874F-F147-A8E7-7074DD1D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12571" y="3288239"/>
              <a:ext cx="649081" cy="305133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6815DA0-0DE2-584A-B44B-0553617CBF8A}"/>
              </a:ext>
            </a:extLst>
          </p:cNvPr>
          <p:cNvSpPr txBox="1"/>
          <p:nvPr/>
        </p:nvSpPr>
        <p:spPr>
          <a:xfrm flipH="1">
            <a:off x="3151004" y="3714550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84C9876-671C-3643-9952-1210BB3B99DD}"/>
              </a:ext>
            </a:extLst>
          </p:cNvPr>
          <p:cNvGrpSpPr/>
          <p:nvPr/>
        </p:nvGrpSpPr>
        <p:grpSpPr>
          <a:xfrm>
            <a:off x="3593188" y="3730251"/>
            <a:ext cx="1997765" cy="1590260"/>
            <a:chOff x="3262702" y="2055061"/>
            <a:chExt cx="1997765" cy="1590260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7F0D480-83F1-2C43-938A-4AAEDACBAC16}"/>
                </a:ext>
              </a:extLst>
            </p:cNvPr>
            <p:cNvSpPr/>
            <p:nvPr/>
          </p:nvSpPr>
          <p:spPr>
            <a:xfrm flipH="1">
              <a:off x="3262702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8747C6-637F-224A-9B49-F19CFCED410D}"/>
                </a:ext>
              </a:extLst>
            </p:cNvPr>
            <p:cNvGrpSpPr/>
            <p:nvPr/>
          </p:nvGrpSpPr>
          <p:grpSpPr>
            <a:xfrm flipH="1">
              <a:off x="3492040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DDEEB5-AFD6-5E40-936A-82FFE29FA0AE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C8BD5B3-2FFE-634E-AC42-8B37A21418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9B349AE-E557-D145-8878-5A27D8EA2B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8D0F37B-0D72-224A-9D48-F9C2B34CC628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93C9168-2FF7-A041-810E-EB77D4BC7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9ABD84BA-BA99-EE44-A5AF-DB5A76BAF9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4B990738-593A-C646-B01A-912BE631D3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4CB6E30-4082-4345-AD5D-1D1F917057E7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5574848-63FA-3043-97DE-CEDF47C6F4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591272C-818D-3D46-A1B4-E09B8C80FB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5C13C92-E544-8C42-AE00-84A733D4F006}"/>
                  </a:ext>
                </a:extLst>
              </p:cNvPr>
              <p:cNvCxnSpPr>
                <a:stCxn id="104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B58D6ED-EB4F-4D41-BA59-21680456B8E6}"/>
                  </a:ext>
                </a:extLst>
              </p:cNvPr>
              <p:cNvCxnSpPr>
                <a:cxnSpLocks/>
                <a:stCxn id="104" idx="6"/>
                <a:endCxn id="102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B9AA12-402F-F94A-88E1-477FFCBC2953}"/>
                  </a:ext>
                </a:extLst>
              </p:cNvPr>
              <p:cNvCxnSpPr>
                <a:cxnSpLocks/>
                <a:stCxn id="104" idx="6"/>
                <a:endCxn id="103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D4318F1-95E4-3948-B133-B66FB5441B81}"/>
                  </a:ext>
                </a:extLst>
              </p:cNvPr>
              <p:cNvCxnSpPr>
                <a:cxnSpLocks/>
                <a:stCxn id="105" idx="6"/>
                <a:endCxn id="101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E34F68F-964D-0147-9540-4B9467BCC08C}"/>
                  </a:ext>
                </a:extLst>
              </p:cNvPr>
              <p:cNvCxnSpPr>
                <a:cxnSpLocks/>
                <a:stCxn id="105" idx="6"/>
                <a:endCxn id="102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47DAEA3-240C-4142-838A-C572495158EE}"/>
                  </a:ext>
                </a:extLst>
              </p:cNvPr>
              <p:cNvCxnSpPr>
                <a:cxnSpLocks/>
                <a:stCxn id="105" idx="6"/>
                <a:endCxn id="103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595FBC2-CA87-9742-94A3-431D47E27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3784B67-986B-7740-B22A-58C877EA0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A8B1734-453E-FA45-A4C0-31EA227A06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C0A983C-CD71-6943-ACB9-55EED01BE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8FD9EB8-ACF7-5149-867D-B31E2515F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FB603EC-2306-2F44-AFC9-C464B07FB6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Picture 8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08D04B3-66AC-DB4A-9C6D-5C1AD3D8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4832" y="3288847"/>
              <a:ext cx="649081" cy="30513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90DB640-CA30-D742-B915-62D59A8F63F7}"/>
              </a:ext>
            </a:extLst>
          </p:cNvPr>
          <p:cNvSpPr txBox="1"/>
          <p:nvPr/>
        </p:nvSpPr>
        <p:spPr>
          <a:xfrm flipH="1">
            <a:off x="9163116" y="371455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605C92-B591-424B-A427-1C25A781052E}"/>
              </a:ext>
            </a:extLst>
          </p:cNvPr>
          <p:cNvGrpSpPr/>
          <p:nvPr/>
        </p:nvGrpSpPr>
        <p:grpSpPr>
          <a:xfrm>
            <a:off x="9605300" y="3730251"/>
            <a:ext cx="1997765" cy="1590260"/>
            <a:chOff x="9605300" y="2055061"/>
            <a:chExt cx="1997765" cy="1590260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9A93D3DC-D601-4744-9299-4B2F87894C85}"/>
                </a:ext>
              </a:extLst>
            </p:cNvPr>
            <p:cNvSpPr/>
            <p:nvPr/>
          </p:nvSpPr>
          <p:spPr>
            <a:xfrm flipH="1">
              <a:off x="9605300" y="2055061"/>
              <a:ext cx="1997765" cy="1590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F22365-BD6E-7D4A-9577-836D98EB4B41}"/>
                </a:ext>
              </a:extLst>
            </p:cNvPr>
            <p:cNvGrpSpPr/>
            <p:nvPr/>
          </p:nvGrpSpPr>
          <p:grpSpPr>
            <a:xfrm flipH="1">
              <a:off x="9834638" y="2224027"/>
              <a:ext cx="1365680" cy="1111230"/>
              <a:chOff x="4263081" y="2526130"/>
              <a:chExt cx="2498553" cy="203303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DECE9F3-EAEA-504D-A761-1B30B5EF315D}"/>
                  </a:ext>
                </a:extLst>
              </p:cNvPr>
              <p:cNvGrpSpPr/>
              <p:nvPr/>
            </p:nvGrpSpPr>
            <p:grpSpPr>
              <a:xfrm>
                <a:off x="4263081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E0AAF88-B795-BC42-BE80-87BCCABA9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30AF6A39-65D7-A944-91CE-37491DEC6E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A4E2588-7F94-0242-8B89-FEA77AD0A749}"/>
                  </a:ext>
                </a:extLst>
              </p:cNvPr>
              <p:cNvGrpSpPr/>
              <p:nvPr/>
            </p:nvGrpSpPr>
            <p:grpSpPr>
              <a:xfrm>
                <a:off x="5332358" y="2526130"/>
                <a:ext cx="360000" cy="2033030"/>
                <a:chOff x="5250368" y="2526130"/>
                <a:chExt cx="360000" cy="203303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4E0FB04F-251C-9449-B86F-58B0F5CEB8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252613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DFEAAAB-534C-7A4E-8359-14BCA166AB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336264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CBEEA8FC-0AC2-C74B-95C9-6E95F19EBC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0368" y="4199160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6187F62-E40D-7946-9B25-496EAC11931E}"/>
                  </a:ext>
                </a:extLst>
              </p:cNvPr>
              <p:cNvGrpSpPr/>
              <p:nvPr/>
            </p:nvGrpSpPr>
            <p:grpSpPr>
              <a:xfrm>
                <a:off x="6401634" y="2938576"/>
                <a:ext cx="360000" cy="1208139"/>
                <a:chOff x="4263081" y="2953265"/>
                <a:chExt cx="360000" cy="1208139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AE414C59-20EF-B04D-B576-165EEDCBEE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295326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E09A14E-9FB6-DD46-990B-F522A5A330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63081" y="3801404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C4EC81C-2DFC-F54E-9736-0ABEE35EAFFC}"/>
                  </a:ext>
                </a:extLst>
              </p:cNvPr>
              <p:cNvCxnSpPr>
                <a:stCxn id="131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27930E5-6655-A94A-B784-A92BF7F2FC1E}"/>
                  </a:ext>
                </a:extLst>
              </p:cNvPr>
              <p:cNvCxnSpPr>
                <a:cxnSpLocks/>
                <a:stCxn id="131" idx="6"/>
                <a:endCxn id="129" idx="2"/>
              </p:cNvCxnSpPr>
              <p:nvPr/>
            </p:nvCxnSpPr>
            <p:spPr>
              <a:xfrm>
                <a:off x="4623081" y="3118576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32A4784-AFB4-BF44-ABC4-EFD63C0A0EF8}"/>
                  </a:ext>
                </a:extLst>
              </p:cNvPr>
              <p:cNvCxnSpPr>
                <a:cxnSpLocks/>
                <a:stCxn id="131" idx="6"/>
                <a:endCxn id="130" idx="2"/>
              </p:cNvCxnSpPr>
              <p:nvPr/>
            </p:nvCxnSpPr>
            <p:spPr>
              <a:xfrm>
                <a:off x="4623081" y="3118576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9920DD0-75D7-E444-B20B-DCFF7EED7427}"/>
                  </a:ext>
                </a:extLst>
              </p:cNvPr>
              <p:cNvCxnSpPr>
                <a:cxnSpLocks/>
                <a:stCxn id="132" idx="6"/>
                <a:endCxn id="128" idx="2"/>
              </p:cNvCxnSpPr>
              <p:nvPr/>
            </p:nvCxnSpPr>
            <p:spPr>
              <a:xfrm flipV="1">
                <a:off x="4623081" y="2706130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82665B8-F10F-5D45-817E-28C2A2ADE6B6}"/>
                  </a:ext>
                </a:extLst>
              </p:cNvPr>
              <p:cNvCxnSpPr>
                <a:cxnSpLocks/>
                <a:stCxn id="132" idx="6"/>
                <a:endCxn id="129" idx="2"/>
              </p:cNvCxnSpPr>
              <p:nvPr/>
            </p:nvCxnSpPr>
            <p:spPr>
              <a:xfrm flipV="1">
                <a:off x="4623081" y="3542645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3A74942-E402-7A47-BE6E-52EBF54EE57F}"/>
                  </a:ext>
                </a:extLst>
              </p:cNvPr>
              <p:cNvCxnSpPr>
                <a:cxnSpLocks/>
                <a:stCxn id="132" idx="6"/>
                <a:endCxn id="130" idx="2"/>
              </p:cNvCxnSpPr>
              <p:nvPr/>
            </p:nvCxnSpPr>
            <p:spPr>
              <a:xfrm>
                <a:off x="4623081" y="3966715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CBB3378-23E7-FF44-9E3C-AB64947FE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412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942E0C7-0220-1E4B-AFC3-82429E4DA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4240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08BF35-DB51-2145-8B13-F8EB48B9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144799"/>
                <a:ext cx="709277" cy="1260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E01CED6-3E08-CD42-B880-5251371CF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2732353"/>
                <a:ext cx="709277" cy="1260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2194500-3B29-3D48-AD4C-3D7CEFCC1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6996" y="3568868"/>
                <a:ext cx="709277" cy="424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B39B762-35EB-D44F-825D-13C9C7E96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996" y="3992938"/>
                <a:ext cx="709277" cy="4124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0" name="Picture 10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EABB061-1EC4-234D-BDAD-00A2A6AE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827430" y="3297966"/>
              <a:ext cx="649081" cy="305133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CBDE547-E263-794D-92AA-9CD288D45A40}"/>
              </a:ext>
            </a:extLst>
          </p:cNvPr>
          <p:cNvGrpSpPr/>
          <p:nvPr/>
        </p:nvGrpSpPr>
        <p:grpSpPr>
          <a:xfrm>
            <a:off x="6303891" y="1577905"/>
            <a:ext cx="1678625" cy="763929"/>
            <a:chOff x="5464399" y="1577905"/>
            <a:chExt cx="1678625" cy="76392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CE4552-07CE-D645-9780-527F94F9D68E}"/>
                </a:ext>
              </a:extLst>
            </p:cNvPr>
            <p:cNvGrpSpPr/>
            <p:nvPr/>
          </p:nvGrpSpPr>
          <p:grpSpPr>
            <a:xfrm>
              <a:off x="5700501" y="1668736"/>
              <a:ext cx="1206420" cy="582266"/>
              <a:chOff x="3222340" y="2971800"/>
              <a:chExt cx="3534289" cy="2510182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850B162C-1CBF-4F48-891D-778404565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2971800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8FE1A37-4E61-4146-AF26-A701B46C9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862" y="5481982"/>
                <a:ext cx="110324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C2E8578-887B-CC45-A257-5C45FD665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AA78CCEC-FAC7-2D47-97BC-40F139769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6629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262EEC4-543C-0D4F-AB26-F994109821B7}"/>
                </a:ext>
              </a:extLst>
            </p:cNvPr>
            <p:cNvSpPr txBox="1"/>
            <p:nvPr/>
          </p:nvSpPr>
          <p:spPr>
            <a:xfrm>
              <a:off x="5748912" y="1775203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AllReduce</a:t>
              </a:r>
              <a:endParaRPr lang="en-US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BADA8D8F-2205-0640-A3E5-F2AB181CEEDF}"/>
                </a:ext>
              </a:extLst>
            </p:cNvPr>
            <p:cNvSpPr/>
            <p:nvPr/>
          </p:nvSpPr>
          <p:spPr>
            <a:xfrm>
              <a:off x="5464399" y="157790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46338BF-9D1B-2D4F-91CE-649AF5EF6A8E}"/>
              </a:ext>
            </a:extLst>
          </p:cNvPr>
          <p:cNvGrpSpPr/>
          <p:nvPr/>
        </p:nvGrpSpPr>
        <p:grpSpPr>
          <a:xfrm>
            <a:off x="4019298" y="1579645"/>
            <a:ext cx="1678625" cy="763929"/>
            <a:chOff x="2925247" y="1579645"/>
            <a:chExt cx="1678625" cy="76392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44DFB59-2CAF-2549-B128-A438CA8A830D}"/>
                </a:ext>
              </a:extLst>
            </p:cNvPr>
            <p:cNvSpPr txBox="1"/>
            <p:nvPr/>
          </p:nvSpPr>
          <p:spPr>
            <a:xfrm>
              <a:off x="3560817" y="177694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PS</a:t>
              </a: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4955F802-C19F-0148-B5A1-73B13F5C9551}"/>
                </a:ext>
              </a:extLst>
            </p:cNvPr>
            <p:cNvSpPr/>
            <p:nvPr/>
          </p:nvSpPr>
          <p:spPr>
            <a:xfrm>
              <a:off x="2925247" y="1579645"/>
              <a:ext cx="1678625" cy="7639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83CA9E0-F4D0-7C40-8723-7C5296CB7773}"/>
                </a:ext>
              </a:extLst>
            </p:cNvPr>
            <p:cNvGrpSpPr/>
            <p:nvPr/>
          </p:nvGrpSpPr>
          <p:grpSpPr>
            <a:xfrm>
              <a:off x="3156984" y="1844381"/>
              <a:ext cx="179858" cy="257541"/>
              <a:chOff x="3222340" y="3671752"/>
              <a:chExt cx="526906" cy="1110275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DAC0710-A67A-1E43-88AC-ACEF659A7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2340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A707152-C615-3448-B24A-42C166ECF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246" y="3671752"/>
                <a:ext cx="0" cy="111027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/>
              <p:nvPr/>
            </p:nvSpPr>
            <p:spPr>
              <a:xfrm>
                <a:off x="3826836" y="5639169"/>
                <a:ext cx="363458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C137856-9591-E144-BB8D-5F964BE74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836" y="5639169"/>
                <a:ext cx="3634585" cy="1100558"/>
              </a:xfrm>
              <a:prstGeom prst="rect">
                <a:avLst/>
              </a:prstGeom>
              <a:blipFill>
                <a:blip r:embed="rId4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E8367F-A2C3-1C4B-B2DE-4475091BD106}"/>
              </a:ext>
            </a:extLst>
          </p:cNvPr>
          <p:cNvCxnSpPr>
            <a:cxnSpLocks/>
          </p:cNvCxnSpPr>
          <p:nvPr/>
        </p:nvCxnSpPr>
        <p:spPr>
          <a:xfrm flipH="1">
            <a:off x="6000905" y="1421701"/>
            <a:ext cx="1" cy="109309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DBC51FF-9BF1-6341-9FDE-9FD1CCD30AB6}"/>
              </a:ext>
            </a:extLst>
          </p:cNvPr>
          <p:cNvSpPr txBox="1"/>
          <p:nvPr/>
        </p:nvSpPr>
        <p:spPr>
          <a:xfrm>
            <a:off x="7015668" y="5502032"/>
            <a:ext cx="145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C421320-D13E-CF4F-997B-B50EB2812798}"/>
              </a:ext>
            </a:extLst>
          </p:cNvPr>
          <p:cNvCxnSpPr>
            <a:cxnSpLocks/>
          </p:cNvCxnSpPr>
          <p:nvPr/>
        </p:nvCxnSpPr>
        <p:spPr>
          <a:xfrm flipH="1">
            <a:off x="6700725" y="5746461"/>
            <a:ext cx="366791" cy="362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/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DBA1134-FAAA-B14E-8442-ECC1B43E4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3" y="2932276"/>
                <a:ext cx="908582" cy="40152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6F74089-C67B-1347-9276-02228F8D307B}"/>
              </a:ext>
            </a:extLst>
          </p:cNvPr>
          <p:cNvCxnSpPr>
            <a:cxnSpLocks/>
          </p:cNvCxnSpPr>
          <p:nvPr/>
        </p:nvCxnSpPr>
        <p:spPr>
          <a:xfrm flipV="1">
            <a:off x="1586014" y="2478023"/>
            <a:ext cx="2198848" cy="935896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796EC74-42BF-A14F-B91E-3A1AF47C1854}"/>
              </a:ext>
            </a:extLst>
          </p:cNvPr>
          <p:cNvCxnSpPr>
            <a:cxnSpLocks/>
          </p:cNvCxnSpPr>
          <p:nvPr/>
        </p:nvCxnSpPr>
        <p:spPr>
          <a:xfrm flipV="1">
            <a:off x="2997472" y="2630423"/>
            <a:ext cx="939790" cy="400003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/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3C4312E-4902-EC4A-9FBA-684F4E9D6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97" y="2805123"/>
                <a:ext cx="486480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/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ADA22BA-349F-FE40-B1B9-7FEA852F9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61" y="3227585"/>
                <a:ext cx="1715150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18741DFC-FAC8-AA47-8706-D912FAE0436F}"/>
              </a:ext>
            </a:extLst>
          </p:cNvPr>
          <p:cNvSpPr txBox="1"/>
          <p:nvPr/>
        </p:nvSpPr>
        <p:spPr>
          <a:xfrm>
            <a:off x="255973" y="2954974"/>
            <a:ext cx="73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405213-45B2-A746-8844-BEF635DF4050}"/>
              </a:ext>
            </a:extLst>
          </p:cNvPr>
          <p:cNvSpPr txBox="1"/>
          <p:nvPr/>
        </p:nvSpPr>
        <p:spPr>
          <a:xfrm>
            <a:off x="3276230" y="2820512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48FE9D3-3893-524C-8903-29D33CC34C00}"/>
              </a:ext>
            </a:extLst>
          </p:cNvPr>
          <p:cNvSpPr txBox="1"/>
          <p:nvPr/>
        </p:nvSpPr>
        <p:spPr>
          <a:xfrm>
            <a:off x="1895417" y="3266710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73E6A1A-ECFE-BF4E-A375-8275F9A04F5D}"/>
              </a:ext>
            </a:extLst>
          </p:cNvPr>
          <p:cNvSpPr txBox="1"/>
          <p:nvPr/>
        </p:nvSpPr>
        <p:spPr>
          <a:xfrm>
            <a:off x="5534157" y="1052369"/>
            <a:ext cx="9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4904B71-D590-1142-A6D1-076587DF1C60}"/>
              </a:ext>
            </a:extLst>
          </p:cNvPr>
          <p:cNvSpPr txBox="1"/>
          <p:nvPr/>
        </p:nvSpPr>
        <p:spPr>
          <a:xfrm>
            <a:off x="255972" y="2059602"/>
            <a:ext cx="19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Compression at W</a:t>
            </a:r>
            <a:r>
              <a:rPr lang="en-US" baseline="-25000" dirty="0"/>
              <a:t>1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531F1AF1-3D14-6E4C-88D7-9919F8617122}"/>
              </a:ext>
            </a:extLst>
          </p:cNvPr>
          <p:cNvCxnSpPr>
            <a:cxnSpLocks/>
          </p:cNvCxnSpPr>
          <p:nvPr/>
        </p:nvCxnSpPr>
        <p:spPr>
          <a:xfrm flipV="1">
            <a:off x="5020773" y="2478024"/>
            <a:ext cx="0" cy="963964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67CEBFE-030B-F848-AF0E-CB3068340CD1}"/>
              </a:ext>
            </a:extLst>
          </p:cNvPr>
          <p:cNvCxnSpPr>
            <a:cxnSpLocks/>
          </p:cNvCxnSpPr>
          <p:nvPr/>
        </p:nvCxnSpPr>
        <p:spPr>
          <a:xfrm flipV="1">
            <a:off x="5264548" y="2478026"/>
            <a:ext cx="0" cy="7922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078195B-587E-8043-B129-57500229F511}"/>
              </a:ext>
            </a:extLst>
          </p:cNvPr>
          <p:cNvCxnSpPr>
            <a:cxnSpLocks/>
          </p:cNvCxnSpPr>
          <p:nvPr/>
        </p:nvCxnSpPr>
        <p:spPr>
          <a:xfrm flipH="1" flipV="1">
            <a:off x="5785047" y="2478023"/>
            <a:ext cx="1282469" cy="943519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4D7A6A8-0C3F-FD40-B420-7F25A4955C49}"/>
              </a:ext>
            </a:extLst>
          </p:cNvPr>
          <p:cNvCxnSpPr>
            <a:cxnSpLocks/>
          </p:cNvCxnSpPr>
          <p:nvPr/>
        </p:nvCxnSpPr>
        <p:spPr>
          <a:xfrm flipH="1" flipV="1">
            <a:off x="5701641" y="2630424"/>
            <a:ext cx="869997" cy="63536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055F19F-6A0A-3640-AC47-EC7A1A28AC68}"/>
              </a:ext>
            </a:extLst>
          </p:cNvPr>
          <p:cNvSpPr/>
          <p:nvPr/>
        </p:nvSpPr>
        <p:spPr>
          <a:xfrm>
            <a:off x="7357897" y="2437703"/>
            <a:ext cx="3096578" cy="117994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B95B057-0192-6A4C-847E-116C3ECB1A76}"/>
              </a:ext>
            </a:extLst>
          </p:cNvPr>
          <p:cNvCxnSpPr>
            <a:cxnSpLocks/>
          </p:cNvCxnSpPr>
          <p:nvPr/>
        </p:nvCxnSpPr>
        <p:spPr>
          <a:xfrm flipH="1" flipV="1">
            <a:off x="7624795" y="2482389"/>
            <a:ext cx="2717216" cy="977368"/>
          </a:xfrm>
          <a:prstGeom prst="straightConnector1">
            <a:avLst/>
          </a:prstGeom>
          <a:ln w="25400">
            <a:solidFill>
              <a:srgbClr val="C0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A9CC7500-EB9A-A648-8AA5-0D5A5EFB95CC}"/>
              </a:ext>
            </a:extLst>
          </p:cNvPr>
          <p:cNvCxnSpPr>
            <a:cxnSpLocks/>
          </p:cNvCxnSpPr>
          <p:nvPr/>
        </p:nvCxnSpPr>
        <p:spPr>
          <a:xfrm flipH="1" flipV="1">
            <a:off x="7541389" y="2634790"/>
            <a:ext cx="1884537" cy="6937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/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F69F53E-38E0-EB4D-B6E9-83731D4DA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3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/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4BD379-0E0C-F94B-9315-EB67830C4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622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/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6B9B8A-0E92-C94C-8827-F213856B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123" y="3233112"/>
                <a:ext cx="45692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Date Placeholder 201">
            <a:extLst>
              <a:ext uri="{FF2B5EF4-FFF2-40B4-BE49-F238E27FC236}">
                <a16:creationId xmlns:a16="http://schemas.microsoft.com/office/drawing/2014/main" id="{6D984BCE-8546-1F48-943E-8325BEAA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03" name="Footer Placeholder 202">
            <a:extLst>
              <a:ext uri="{FF2B5EF4-FFF2-40B4-BE49-F238E27FC236}">
                <a16:creationId xmlns:a16="http://schemas.microsoft.com/office/drawing/2014/main" id="{814DD370-B651-5F4A-B313-B859F690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241BE-7F97-2E4E-B6AF-CB8F3A4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69" grpId="0"/>
      <p:bldP spid="170" grpId="0"/>
      <p:bldP spid="173" grpId="0"/>
      <p:bldP spid="174" grpId="0"/>
      <p:bldP spid="1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86DB-8A15-C84F-ABEE-33330D45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16 compressors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ADAE5-D1A1-1D43-B6A8-B50AEA85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97" y="2654327"/>
            <a:ext cx="4524911" cy="2959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2AA02-6CD2-8445-8D5C-987A699F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98" y="1690688"/>
            <a:ext cx="9246742" cy="597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7029E-93D6-FB46-95B0-2DD42A05F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430" y="2654327"/>
            <a:ext cx="4524910" cy="2959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74778-B5CA-264D-A61C-D4B71DBE855C}"/>
              </a:ext>
            </a:extLst>
          </p:cNvPr>
          <p:cNvSpPr txBox="1"/>
          <p:nvPr/>
        </p:nvSpPr>
        <p:spPr>
          <a:xfrm>
            <a:off x="154216" y="1690688"/>
            <a:ext cx="2235382" cy="493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NCF benchmark example on</a:t>
            </a:r>
            <a:br>
              <a:rPr lang="en-US" sz="2400" dirty="0"/>
            </a:br>
            <a:r>
              <a:rPr lang="en-US" sz="2400" dirty="0"/>
              <a:t>ML-20m dataset on an 8-worker, 1 x V100 each, 10 </a:t>
            </a:r>
            <a:r>
              <a:rPr lang="en-US" sz="2400" dirty="0" err="1"/>
              <a:t>GbE</a:t>
            </a:r>
            <a:r>
              <a:rPr lang="en-US" sz="2400" dirty="0"/>
              <a:t> network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Results are relative to </a:t>
            </a:r>
            <a:r>
              <a:rPr lang="en-US" sz="2400" b="1" dirty="0"/>
              <a:t>no compression baseline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9A8A23F-C1A2-F44A-87CC-B523C6F9441C}"/>
              </a:ext>
            </a:extLst>
          </p:cNvPr>
          <p:cNvSpPr/>
          <p:nvPr/>
        </p:nvSpPr>
        <p:spPr>
          <a:xfrm>
            <a:off x="2592245" y="5813659"/>
            <a:ext cx="4322263" cy="814984"/>
          </a:xfrm>
          <a:prstGeom prst="wedgeRoundRectCallout">
            <a:avLst>
              <a:gd name="adj1" fmla="val -33511"/>
              <a:gd name="adj2" fmla="val -10987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+mn-lt"/>
              </a:rPr>
              <a:t>Compression not always a win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0418ED-BC5D-ED47-81A9-85C5C8E1CE74}"/>
              </a:ext>
            </a:extLst>
          </p:cNvPr>
          <p:cNvSpPr/>
          <p:nvPr/>
        </p:nvSpPr>
        <p:spPr>
          <a:xfrm>
            <a:off x="2993875" y="2712077"/>
            <a:ext cx="769603" cy="2484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8431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9DFEC3-7F57-E246-A8C3-E480F1F3E890}"/>
              </a:ext>
            </a:extLst>
          </p:cNvPr>
          <p:cNvSpPr/>
          <p:nvPr/>
        </p:nvSpPr>
        <p:spPr>
          <a:xfrm>
            <a:off x="8075597" y="3429000"/>
            <a:ext cx="1203158" cy="88311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8431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FAA3F5-D2A1-0F4D-9F42-1689D5AD1CBA}"/>
              </a:ext>
            </a:extLst>
          </p:cNvPr>
          <p:cNvCxnSpPr>
            <a:cxnSpLocks/>
          </p:cNvCxnSpPr>
          <p:nvPr/>
        </p:nvCxnSpPr>
        <p:spPr>
          <a:xfrm flipV="1">
            <a:off x="7994322" y="4133893"/>
            <a:ext cx="187152" cy="54441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D717B1-A26E-C64A-BD1A-0C78FF254071}"/>
              </a:ext>
            </a:extLst>
          </p:cNvPr>
          <p:cNvCxnSpPr>
            <a:cxnSpLocks/>
          </p:cNvCxnSpPr>
          <p:nvPr/>
        </p:nvCxnSpPr>
        <p:spPr>
          <a:xfrm flipV="1">
            <a:off x="8195372" y="3613699"/>
            <a:ext cx="313361" cy="49889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EBB79D-4FE3-8242-96A3-97F344939D92}"/>
              </a:ext>
            </a:extLst>
          </p:cNvPr>
          <p:cNvCxnSpPr>
            <a:cxnSpLocks/>
          </p:cNvCxnSpPr>
          <p:nvPr/>
        </p:nvCxnSpPr>
        <p:spPr>
          <a:xfrm>
            <a:off x="8508733" y="3584824"/>
            <a:ext cx="567890" cy="25907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3900CC7E-E251-D946-B86D-73A64E9DFCB9}"/>
              </a:ext>
            </a:extLst>
          </p:cNvPr>
          <p:cNvSpPr/>
          <p:nvPr/>
        </p:nvSpPr>
        <p:spPr>
          <a:xfrm>
            <a:off x="7421594" y="5813659"/>
            <a:ext cx="3932206" cy="814984"/>
          </a:xfrm>
          <a:prstGeom prst="wedgeRoundRectCallout">
            <a:avLst>
              <a:gd name="adj1" fmla="val -23813"/>
              <a:gd name="adj2" fmla="val -21899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+mn-lt"/>
              </a:rPr>
              <a:t>Volume and quality not always correlate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DC4B7-39DE-A744-83AD-144DA7F3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4CE6D-5FCC-4A43-89C7-B4553652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288D28-76B8-5447-8F30-394770F0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4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33A1-8CFE-9F49-97E4-EB35A1A6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</a:t>
            </a:r>
            <a:r>
              <a:rPr lang="en-US" dirty="0"/>
              <a:t>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29EC-7AEB-3040-BDD2-CB317E1C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5172816"/>
          </a:xfrm>
        </p:spPr>
        <p:txBody>
          <a:bodyPr>
            <a:normAutofit/>
          </a:bodyPr>
          <a:lstStyle/>
          <a:p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u</a:t>
            </a:r>
            <a:r>
              <a:rPr lang="en-US" dirty="0"/>
              <a:t>nified framework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benchmark</a:t>
            </a:r>
            <a:r>
              <a:rPr lang="en-US" dirty="0"/>
              <a:t> for compressed communication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 findings:</a:t>
            </a:r>
          </a:p>
          <a:p>
            <a:pPr lvl="1"/>
            <a:r>
              <a:rPr lang="en-US" dirty="0"/>
              <a:t>No compressor is overall best</a:t>
            </a:r>
          </a:p>
          <a:p>
            <a:pPr lvl="1"/>
            <a:r>
              <a:rPr lang="en-US" dirty="0"/>
              <a:t>Computational overheads of compression are not negligible</a:t>
            </a:r>
          </a:p>
          <a:p>
            <a:pPr lvl="1"/>
            <a:r>
              <a:rPr lang="en-US" dirty="0"/>
              <a:t>DNN architecture, collective libraries, bandwidth all have an impact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DF5B5-C6D6-D544-9806-7B4864DA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F1926-FF97-544F-B227-592D8E91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43673-A360-5D46-A1C3-D0BE2CB8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BB76DE-1A27-C342-AB36-8FF99FE6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220FA3-1467-7444-B158-9D9F6FE3D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CA77D-A030-1648-A4A4-11144FF3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217DA-E2F9-DC41-9DD4-1A29534C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8611-A17C-8948-B27B-1693EAC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31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B5EF-EA6C-7447-AE03-6EFB3673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Hands-on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6344-D728-A646-A443-86E2C3F7B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Migrate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GRACE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existing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scripts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https://github.com/NVIDIA/DeepLearningExamples.git</a:t>
            </a:r>
            <a:endParaRPr lang="en-US" dirty="0"/>
          </a:p>
          <a:p>
            <a:endParaRPr lang="en-US" dirty="0"/>
          </a:p>
          <a:p>
            <a:r>
              <a:rPr lang="en-US" altLang="zh-TW" dirty="0"/>
              <a:t>Implement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/>
              <a:t>compressor</a:t>
            </a:r>
          </a:p>
          <a:p>
            <a:endParaRPr lang="en-US" dirty="0"/>
          </a:p>
          <a:p>
            <a:r>
              <a:rPr lang="en-US" altLang="zh-TW" dirty="0"/>
              <a:t>Compare</a:t>
            </a:r>
            <a:r>
              <a:rPr lang="zh-TW" altLang="en-US" dirty="0"/>
              <a:t> </a:t>
            </a:r>
            <a:r>
              <a:rPr lang="en-US" altLang="zh-TW" dirty="0"/>
              <a:t>performance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0AC51-2AAD-FD44-89D9-0934DFC6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F1A3-F208-B548-BC2E-AB5C46D0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37C4-885E-BA4C-9A29-FA588AB7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9E2142F-E9FF-2545-8A8B-A4F2F749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Compensation (aka </a:t>
            </a:r>
            <a:r>
              <a:rPr lang="en-US" dirty="0">
                <a:solidFill>
                  <a:srgbClr val="C00000"/>
                </a:solidFill>
              </a:rPr>
              <a:t>Memory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/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3600" dirty="0">
                  <a:solidFill>
                    <a:schemeClr val="tx1"/>
                  </a:solidFill>
                </a:endParaRPr>
              </a:p>
              <a:p>
                <a:r>
                  <a:rPr lang="fr-FR" sz="2800" dirty="0" err="1">
                    <a:solidFill>
                      <a:schemeClr val="tx1"/>
                    </a:solidFill>
                  </a:rPr>
                  <a:t>Error</a:t>
                </a:r>
                <a:r>
                  <a:rPr lang="fr-FR" sz="2800" dirty="0">
                    <a:solidFill>
                      <a:schemeClr val="tx1"/>
                    </a:solidFill>
                  </a:rPr>
                  <a:t> compensation</a:t>
                </a:r>
              </a:p>
              <a:p>
                <a:endParaRPr lang="fr-FR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𝑐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p>
                      </m:sSub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800" b="0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t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+</a:t>
                </a:r>
                <a:r>
                  <a:rPr lang="fr-FR" sz="2800" b="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p>
                    </m:sSubSup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</a:p>
              <a:p>
                <a:endParaRPr lang="en-US" sz="3600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3" name="Rectangle : coins arrondis 9">
                <a:extLst>
                  <a:ext uri="{FF2B5EF4-FFF2-40B4-BE49-F238E27FC236}">
                    <a16:creationId xmlns:a16="http://schemas.microsoft.com/office/drawing/2014/main" id="{CFB80AAB-6BA6-9F44-8771-3860CA102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04" y="2888645"/>
                <a:ext cx="5328356" cy="3189033"/>
              </a:xfrm>
              <a:prstGeom prst="roundRect">
                <a:avLst>
                  <a:gd name="adj" fmla="val 15476"/>
                </a:avLst>
              </a:prstGeom>
              <a:blipFill>
                <a:blip r:embed="rId3"/>
                <a:stretch>
                  <a:fillRect b="-47431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/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699811-0FDA-974B-A052-CEFBD9675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9" y="1403705"/>
                <a:ext cx="6096000" cy="509178"/>
              </a:xfrm>
              <a:prstGeom prst="rect">
                <a:avLst/>
              </a:prstGeom>
              <a:blipFill>
                <a:blip r:embed="rId4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4CAA4F1-D5B4-684A-8C28-4CAE4E7C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253" y="1008926"/>
            <a:ext cx="6434417" cy="1674107"/>
          </a:xfrm>
        </p:spPr>
        <p:txBody>
          <a:bodyPr>
            <a:normAutofit/>
          </a:bodyPr>
          <a:lstStyle/>
          <a:p>
            <a:r>
              <a:rPr lang="en-US" b="1" dirty="0"/>
              <a:t>Biased</a:t>
            </a:r>
            <a:r>
              <a:rPr lang="en-US" dirty="0"/>
              <a:t> Compression</a:t>
            </a:r>
          </a:p>
          <a:p>
            <a:pPr lvl="1"/>
            <a:r>
              <a:rPr lang="en-US" dirty="0"/>
              <a:t>Typically, smaller variance than </a:t>
            </a:r>
            <a:r>
              <a:rPr lang="en-US" b="1" dirty="0"/>
              <a:t>unbiased</a:t>
            </a:r>
          </a:p>
          <a:p>
            <a:pPr lvl="1"/>
            <a:r>
              <a:rPr lang="en-US" dirty="0"/>
              <a:t>Solution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But, may diverge</a:t>
            </a:r>
          </a:p>
          <a:p>
            <a:pPr lvl="1"/>
            <a:r>
              <a:rPr lang="en-US" dirty="0">
                <a:sym typeface="Wingdings" pitchFamily="2" charset="2"/>
              </a:rPr>
              <a:t>Error Compensation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6D1414-575D-594F-8E50-2B47ACD8822F}"/>
              </a:ext>
            </a:extLst>
          </p:cNvPr>
          <p:cNvCxnSpPr>
            <a:cxnSpLocks/>
          </p:cNvCxnSpPr>
          <p:nvPr/>
        </p:nvCxnSpPr>
        <p:spPr>
          <a:xfrm flipH="1">
            <a:off x="2413748" y="1242872"/>
            <a:ext cx="3173505" cy="39372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ine Callout 1 26">
            <a:extLst>
              <a:ext uri="{FF2B5EF4-FFF2-40B4-BE49-F238E27FC236}">
                <a16:creationId xmlns:a16="http://schemas.microsoft.com/office/drawing/2014/main" id="{D93FD810-7B4F-E646-B069-21AA190A6D7A}"/>
              </a:ext>
            </a:extLst>
          </p:cNvPr>
          <p:cNvSpPr/>
          <p:nvPr/>
        </p:nvSpPr>
        <p:spPr>
          <a:xfrm>
            <a:off x="8804461" y="2732785"/>
            <a:ext cx="2030819" cy="808074"/>
          </a:xfrm>
          <a:prstGeom prst="borderCallout1">
            <a:avLst>
              <a:gd name="adj1" fmla="val 329"/>
              <a:gd name="adj2" fmla="val -480"/>
              <a:gd name="adj3" fmla="val 158553"/>
              <a:gd name="adj4" fmla="val -122103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Compressor</a:t>
            </a:r>
            <a:endParaRPr lang="en-US"/>
          </a:p>
        </p:txBody>
      </p:sp>
      <p:sp>
        <p:nvSpPr>
          <p:cNvPr id="28" name="Line Callout 1 27">
            <a:extLst>
              <a:ext uri="{FF2B5EF4-FFF2-40B4-BE49-F238E27FC236}">
                <a16:creationId xmlns:a16="http://schemas.microsoft.com/office/drawing/2014/main" id="{DC762C7E-3E1A-9F47-85E3-D3A605BDB37C}"/>
              </a:ext>
            </a:extLst>
          </p:cNvPr>
          <p:cNvSpPr/>
          <p:nvPr/>
        </p:nvSpPr>
        <p:spPr>
          <a:xfrm>
            <a:off x="9002169" y="3790390"/>
            <a:ext cx="2549339" cy="808074"/>
          </a:xfrm>
          <a:prstGeom prst="borderCallout1">
            <a:avLst>
              <a:gd name="adj1" fmla="val 329"/>
              <a:gd name="adj2" fmla="val -480"/>
              <a:gd name="adj3" fmla="val 107237"/>
              <a:gd name="adj4" fmla="val -61370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After</a:t>
            </a:r>
            <a:r>
              <a:rPr lang="zh-TW" altLang="en-US"/>
              <a:t> </a:t>
            </a:r>
            <a:r>
              <a:rPr lang="en-US" altLang="zh-TW"/>
              <a:t>compensation</a:t>
            </a:r>
            <a:endParaRPr lang="en-US"/>
          </a:p>
        </p:txBody>
      </p:sp>
      <p:sp>
        <p:nvSpPr>
          <p:cNvPr id="29" name="Line Callout 1 28">
            <a:extLst>
              <a:ext uri="{FF2B5EF4-FFF2-40B4-BE49-F238E27FC236}">
                <a16:creationId xmlns:a16="http://schemas.microsoft.com/office/drawing/2014/main" id="{A21DF51B-64EC-8344-8F5D-120AA137B1BF}"/>
              </a:ext>
            </a:extLst>
          </p:cNvPr>
          <p:cNvSpPr/>
          <p:nvPr/>
        </p:nvSpPr>
        <p:spPr>
          <a:xfrm>
            <a:off x="8804460" y="4917931"/>
            <a:ext cx="3058026" cy="808074"/>
          </a:xfrm>
          <a:prstGeom prst="borderCallout1">
            <a:avLst>
              <a:gd name="adj1" fmla="val 329"/>
              <a:gd name="adj2" fmla="val -480"/>
              <a:gd name="adj3" fmla="val 112074"/>
              <a:gd name="adj4" fmla="val -59365"/>
            </a:avLst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Compensate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next</a:t>
            </a:r>
            <a:r>
              <a:rPr lang="zh-TW" altLang="en-US" dirty="0"/>
              <a:t> </a:t>
            </a:r>
            <a:r>
              <a:rPr lang="en-US" altLang="zh-TW" dirty="0"/>
              <a:t>step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54892-270A-F541-BCC5-FAB14901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C7684-9EC9-4E49-9AD3-742BE5F8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ADA008-74A5-9242-AE67-41441F1B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5FBF-F588-6C42-BE1A-34457F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Compressed Communication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2C178-CDBB-E743-AB80-7DD03BF8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  <a:p>
            <a:pPr lvl="1"/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less</a:t>
            </a:r>
            <a:r>
              <a:rPr lang="zh-TW" altLang="en-US" dirty="0"/>
              <a:t> </a:t>
            </a:r>
            <a:r>
              <a:rPr lang="en-US" altLang="zh-TW" dirty="0"/>
              <a:t>bits</a:t>
            </a:r>
            <a:r>
              <a:rPr lang="zh-TW" altLang="en-US" dirty="0"/>
              <a:t> </a:t>
            </a:r>
            <a:r>
              <a:rPr lang="en-US" altLang="zh-TW" dirty="0"/>
              <a:t>per</a:t>
            </a:r>
            <a:r>
              <a:rPr lang="zh-TW" altLang="en-US" dirty="0"/>
              <a:t> </a:t>
            </a:r>
            <a:r>
              <a:rPr lang="en-US" altLang="zh-TW" dirty="0"/>
              <a:t>element</a:t>
            </a:r>
          </a:p>
          <a:p>
            <a:r>
              <a:rPr lang="en-US" altLang="zh-TW" dirty="0"/>
              <a:t>Sparsification</a:t>
            </a:r>
          </a:p>
          <a:p>
            <a:pPr lvl="1"/>
            <a:r>
              <a:rPr lang="en-US" dirty="0"/>
              <a:t>Eliminate (i.e., set to zero) </a:t>
            </a:r>
            <a:r>
              <a:rPr lang="en-US" altLang="zh-TW" dirty="0"/>
              <a:t>some</a:t>
            </a:r>
            <a:r>
              <a:rPr lang="en-US" dirty="0"/>
              <a:t> elements of the gradient</a:t>
            </a:r>
          </a:p>
          <a:p>
            <a:pPr lvl="1"/>
            <a:r>
              <a:rPr lang="en-US" dirty="0"/>
              <a:t>Transmit only the non-zero elements</a:t>
            </a:r>
          </a:p>
          <a:p>
            <a:r>
              <a:rPr lang="en-US" altLang="zh-TW" dirty="0"/>
              <a:t>Hybrid</a:t>
            </a:r>
            <a:r>
              <a:rPr lang="zh-TW" altLang="en-US" dirty="0"/>
              <a:t> </a:t>
            </a:r>
            <a:r>
              <a:rPr lang="en-US" altLang="zh-TW" dirty="0"/>
              <a:t>(Quantization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Sparsification)</a:t>
            </a:r>
            <a:endParaRPr lang="en-US" dirty="0"/>
          </a:p>
          <a:p>
            <a:r>
              <a:rPr lang="en-US" dirty="0"/>
              <a:t>Low-rank methods</a:t>
            </a:r>
          </a:p>
          <a:p>
            <a:pPr lvl="1"/>
            <a:r>
              <a:rPr lang="en-US" dirty="0"/>
              <a:t>Decompose gradient into lower-rank components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dirty="0"/>
              <a:t>typically approximate</a:t>
            </a:r>
            <a:r>
              <a:rPr lang="en-US" altLang="zh-TW" dirty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EFC89-1225-5441-A27B-037F71F7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51670-D0A7-2349-A2C3-D9A8D5DB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6AB8-885B-5B47-812C-7D63B424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1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BC45D1-F422-D94B-96C2-A4984821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277" y="1702238"/>
            <a:ext cx="8334450" cy="25713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F299E9-C12A-2840-8ACB-3C03BAD8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8-bit 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F6274E-9D86-CB42-8526-D5275A08A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79" y="904540"/>
            <a:ext cx="10515600" cy="1107547"/>
          </a:xfrm>
        </p:spPr>
        <p:txBody>
          <a:bodyPr>
            <a:normAutofit/>
          </a:bodyPr>
          <a:lstStyle/>
          <a:p>
            <a:r>
              <a:rPr lang="en-US" sz="2000" dirty="0"/>
              <a:t>Reduce the number of bits of each element in the gradient</a:t>
            </a:r>
          </a:p>
          <a:p>
            <a:r>
              <a:rPr lang="en-US" sz="2000" dirty="0"/>
              <a:t>Map each float-32 gradient element to float-8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6B1B6-0176-9144-BEAF-6C024424D012}"/>
              </a:ext>
            </a:extLst>
          </p:cNvPr>
          <p:cNvSpPr txBox="1"/>
          <p:nvPr/>
        </p:nvSpPr>
        <p:spPr>
          <a:xfrm>
            <a:off x="108697" y="6152976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T. </a:t>
            </a:r>
            <a:r>
              <a:rPr lang="en-US" sz="1400" dirty="0" err="1"/>
              <a:t>Dettmers</a:t>
            </a:r>
            <a:r>
              <a:rPr lang="en-US" sz="1400" dirty="0"/>
              <a:t>, “8-Bit Approximations for Parallelism in Deep Learning”, </a:t>
            </a:r>
            <a:r>
              <a:rPr lang="en-US" sz="1400" i="1" dirty="0"/>
              <a:t>ICLR</a:t>
            </a:r>
            <a:r>
              <a:rPr lang="en-US" sz="1400" dirty="0"/>
              <a:t>, 2016.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FE27AC8-098B-4645-80CA-E02D175C74AF}"/>
              </a:ext>
            </a:extLst>
          </p:cNvPr>
          <p:cNvSpPr/>
          <p:nvPr/>
        </p:nvSpPr>
        <p:spPr>
          <a:xfrm rot="16200000">
            <a:off x="7446309" y="3547996"/>
            <a:ext cx="171853" cy="1717460"/>
          </a:xfrm>
          <a:prstGeom prst="leftBrace">
            <a:avLst>
              <a:gd name="adj1" fmla="val 8333"/>
              <a:gd name="adj2" fmla="val 5072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5B7F0-D3C3-DE4D-AC8B-105AACC8BE4B}"/>
              </a:ext>
            </a:extLst>
          </p:cNvPr>
          <p:cNvSpPr txBox="1"/>
          <p:nvPr/>
        </p:nvSpPr>
        <p:spPr>
          <a:xfrm>
            <a:off x="7098539" y="4549763"/>
            <a:ext cx="447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scheme: exponent 0 to 6 bits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9889D9-2EED-394F-99DC-F431E2F96CCF}"/>
              </a:ext>
            </a:extLst>
          </p:cNvPr>
          <p:cNvGraphicFramePr>
            <a:graphicFrameLocks noGrp="1"/>
          </p:cNvGraphicFramePr>
          <p:nvPr/>
        </p:nvGraphicFramePr>
        <p:xfrm>
          <a:off x="168088" y="2976264"/>
          <a:ext cx="164054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0542">
                  <a:extLst>
                    <a:ext uri="{9D8B030D-6E8A-4147-A177-3AD203B41FA5}">
                      <a16:colId xmlns:a16="http://schemas.microsoft.com/office/drawing/2014/main" val="2169030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92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3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82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1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5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50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712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82E9AC7-F7D6-2348-AB7C-103189F8E0C2}"/>
              </a:ext>
            </a:extLst>
          </p:cNvPr>
          <p:cNvGraphicFramePr>
            <a:graphicFrameLocks noGrp="1"/>
          </p:cNvGraphicFramePr>
          <p:nvPr/>
        </p:nvGraphicFramePr>
        <p:xfrm>
          <a:off x="2195796" y="2976264"/>
          <a:ext cx="69124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41">
                  <a:extLst>
                    <a:ext uri="{9D8B030D-6E8A-4147-A177-3AD203B41FA5}">
                      <a16:colId xmlns:a16="http://schemas.microsoft.com/office/drawing/2014/main" val="2169030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92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3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82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1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5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50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5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71207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BF5480C6-A917-DA46-A4A1-F779572F9D41}"/>
              </a:ext>
            </a:extLst>
          </p:cNvPr>
          <p:cNvSpPr/>
          <p:nvPr/>
        </p:nvSpPr>
        <p:spPr>
          <a:xfrm>
            <a:off x="1844398" y="4160459"/>
            <a:ext cx="2936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AFFD2-E84B-404E-844B-D935C9031B32}"/>
              </a:ext>
            </a:extLst>
          </p:cNvPr>
          <p:cNvSpPr txBox="1"/>
          <p:nvPr/>
        </p:nvSpPr>
        <p:spPr>
          <a:xfrm>
            <a:off x="168088" y="2403144"/>
            <a:ext cx="164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Original gradient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3FD72-4615-9C4A-B607-CF310B6CA1B1}"/>
              </a:ext>
            </a:extLst>
          </p:cNvPr>
          <p:cNvSpPr txBox="1"/>
          <p:nvPr/>
        </p:nvSpPr>
        <p:spPr>
          <a:xfrm>
            <a:off x="1721145" y="2429715"/>
            <a:ext cx="164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Compressed gradient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7659CD2-DD98-B947-9650-173ABF9E66EA}"/>
              </a:ext>
            </a:extLst>
          </p:cNvPr>
          <p:cNvCxnSpPr>
            <a:cxnSpLocks/>
          </p:cNvCxnSpPr>
          <p:nvPr/>
        </p:nvCxnSpPr>
        <p:spPr>
          <a:xfrm flipV="1">
            <a:off x="1411941" y="2144577"/>
            <a:ext cx="2175586" cy="1375395"/>
          </a:xfrm>
          <a:prstGeom prst="bentConnector3">
            <a:avLst>
              <a:gd name="adj1" fmla="val 212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C1ADFA-37C4-3149-BF0D-286465C05310}"/>
              </a:ext>
            </a:extLst>
          </p:cNvPr>
          <p:cNvCxnSpPr/>
          <p:nvPr/>
        </p:nvCxnSpPr>
        <p:spPr>
          <a:xfrm>
            <a:off x="2796988" y="3583641"/>
            <a:ext cx="3523130" cy="2554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7ECA25D-3E91-814C-95D4-DD357E0D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CEC74C8-8574-E440-B0B2-0E618CCF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E3B75-F668-BB40-9B53-C65155B8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7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3D79-7FE7-514F-B185-FEB85995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1-bit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4798-E605-3540-8996-6BD9DE97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452" y="3029603"/>
            <a:ext cx="5325368" cy="1178816"/>
          </a:xfrm>
        </p:spPr>
        <p:txBody>
          <a:bodyPr>
            <a:normAutofit/>
          </a:bodyPr>
          <a:lstStyle/>
          <a:p>
            <a:r>
              <a:rPr lang="en-US" sz="2400" dirty="0"/>
              <a:t>Decode</a:t>
            </a:r>
          </a:p>
          <a:p>
            <a:pPr lvl="1"/>
            <a:r>
              <a:rPr lang="en-US" sz="2000" dirty="0"/>
              <a:t>-’s to mean of negative values</a:t>
            </a:r>
          </a:p>
          <a:p>
            <a:pPr lvl="1"/>
            <a:r>
              <a:rPr lang="en-US" sz="2000" dirty="0"/>
              <a:t>+’s to mean of non-negative 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BFAA9-171D-4B4B-B8E3-BF3260D40855}"/>
              </a:ext>
            </a:extLst>
          </p:cNvPr>
          <p:cNvSpPr txBox="1"/>
          <p:nvPr/>
        </p:nvSpPr>
        <p:spPr>
          <a:xfrm>
            <a:off x="8636540" y="1435400"/>
            <a:ext cx="239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Original Gradient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6AE5752-3F71-104A-BD1C-27DD540A321C}"/>
              </a:ext>
            </a:extLst>
          </p:cNvPr>
          <p:cNvSpPr/>
          <p:nvPr/>
        </p:nvSpPr>
        <p:spPr>
          <a:xfrm rot="7731228">
            <a:off x="3659172" y="211401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2259-1716-0F41-9DA0-7A56426D592C}"/>
              </a:ext>
            </a:extLst>
          </p:cNvPr>
          <p:cNvSpPr txBox="1"/>
          <p:nvPr/>
        </p:nvSpPr>
        <p:spPr>
          <a:xfrm>
            <a:off x="1360459" y="2828993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1-bit SGD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AE8C08-E889-9848-B3C4-067C713367B7}"/>
              </a:ext>
            </a:extLst>
          </p:cNvPr>
          <p:cNvGraphicFramePr>
            <a:graphicFrameLocks noGrp="1"/>
          </p:cNvGraphicFramePr>
          <p:nvPr/>
        </p:nvGraphicFramePr>
        <p:xfrm>
          <a:off x="6275497" y="2523691"/>
          <a:ext cx="3474292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8671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28884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370594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343123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35903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365128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33828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04680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370213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38572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286924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+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DD0865-8C2A-694F-A06E-2F4CE13EE8D4}"/>
              </a:ext>
            </a:extLst>
          </p:cNvPr>
          <p:cNvGraphicFramePr>
            <a:graphicFrameLocks noGrp="1"/>
          </p:cNvGraphicFramePr>
          <p:nvPr/>
        </p:nvGraphicFramePr>
        <p:xfrm>
          <a:off x="444619" y="2523691"/>
          <a:ext cx="4515085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108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431669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475751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482852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479324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455864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428163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380078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47501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445277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0023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 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AE400A-218C-E64D-B482-22981AA1B634}"/>
              </a:ext>
            </a:extLst>
          </p:cNvPr>
          <p:cNvGraphicFramePr>
            <a:graphicFrameLocks noGrp="1"/>
          </p:cNvGraphicFramePr>
          <p:nvPr/>
        </p:nvGraphicFramePr>
        <p:xfrm>
          <a:off x="2304418" y="1451291"/>
          <a:ext cx="6277031" cy="3962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29948">
                  <a:extLst>
                    <a:ext uri="{9D8B030D-6E8A-4147-A177-3AD203B41FA5}">
                      <a16:colId xmlns:a16="http://schemas.microsoft.com/office/drawing/2014/main" val="1134624740"/>
                    </a:ext>
                  </a:extLst>
                </a:gridCol>
                <a:gridCol w="521853">
                  <a:extLst>
                    <a:ext uri="{9D8B030D-6E8A-4147-A177-3AD203B41FA5}">
                      <a16:colId xmlns:a16="http://schemas.microsoft.com/office/drawing/2014/main" val="3497066912"/>
                    </a:ext>
                  </a:extLst>
                </a:gridCol>
                <a:gridCol w="669556">
                  <a:extLst>
                    <a:ext uri="{9D8B030D-6E8A-4147-A177-3AD203B41FA5}">
                      <a16:colId xmlns:a16="http://schemas.microsoft.com/office/drawing/2014/main" val="394418550"/>
                    </a:ext>
                  </a:extLst>
                </a:gridCol>
                <a:gridCol w="619920">
                  <a:extLst>
                    <a:ext uri="{9D8B030D-6E8A-4147-A177-3AD203B41FA5}">
                      <a16:colId xmlns:a16="http://schemas.microsoft.com/office/drawing/2014/main" val="363318423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419646081"/>
                    </a:ext>
                  </a:extLst>
                </a:gridCol>
                <a:gridCol w="649053">
                  <a:extLst>
                    <a:ext uri="{9D8B030D-6E8A-4147-A177-3AD203B41FA5}">
                      <a16:colId xmlns:a16="http://schemas.microsoft.com/office/drawing/2014/main" val="612818307"/>
                    </a:ext>
                  </a:extLst>
                </a:gridCol>
                <a:gridCol w="611041">
                  <a:extLst>
                    <a:ext uri="{9D8B030D-6E8A-4147-A177-3AD203B41FA5}">
                      <a16:colId xmlns:a16="http://schemas.microsoft.com/office/drawing/2014/main" val="2032137702"/>
                    </a:ext>
                  </a:extLst>
                </a:gridCol>
                <a:gridCol w="453896">
                  <a:extLst>
                    <a:ext uri="{9D8B030D-6E8A-4147-A177-3AD203B41FA5}">
                      <a16:colId xmlns:a16="http://schemas.microsoft.com/office/drawing/2014/main" val="142958088"/>
                    </a:ext>
                  </a:extLst>
                </a:gridCol>
                <a:gridCol w="642009">
                  <a:extLst>
                    <a:ext uri="{9D8B030D-6E8A-4147-A177-3AD203B41FA5}">
                      <a16:colId xmlns:a16="http://schemas.microsoft.com/office/drawing/2014/main" val="656099757"/>
                    </a:ext>
                  </a:extLst>
                </a:gridCol>
                <a:gridCol w="727003">
                  <a:extLst>
                    <a:ext uri="{9D8B030D-6E8A-4147-A177-3AD203B41FA5}">
                      <a16:colId xmlns:a16="http://schemas.microsoft.com/office/drawing/2014/main" val="1000566774"/>
                    </a:ext>
                  </a:extLst>
                </a:gridCol>
              </a:tblGrid>
              <a:tr h="396241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-1.7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2.9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10.5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11.4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-23.1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0.88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1.01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  0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5.51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-0.98</a:t>
                      </a:r>
                      <a:endParaRPr lang="en-US" sz="1600" b="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0786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FB3382-C0A2-6443-8F40-BEA72A812350}"/>
              </a:ext>
            </a:extLst>
          </p:cNvPr>
          <p:cNvSpPr txBox="1"/>
          <p:nvPr/>
        </p:nvSpPr>
        <p:spPr>
          <a:xfrm>
            <a:off x="2532195" y="1936161"/>
            <a:ext cx="79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  <a:latin typeface="Times" pitchFamily="2" charset="0"/>
              </a:rPr>
              <a:t>τ = 1</a:t>
            </a:r>
            <a:endParaRPr lang="en-US" dirty="0">
              <a:solidFill>
                <a:schemeClr val="accent1"/>
              </a:solidFill>
              <a:latin typeface="Times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7E08A4-32E6-8A4B-84B7-949BBD2AD421}"/>
              </a:ext>
            </a:extLst>
          </p:cNvPr>
          <p:cNvSpPr/>
          <p:nvPr/>
        </p:nvSpPr>
        <p:spPr>
          <a:xfrm rot="3473875">
            <a:off x="6903080" y="2101720"/>
            <a:ext cx="572202" cy="1515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92F84-B134-2A4B-88A3-A8CFB770C8BF}"/>
              </a:ext>
            </a:extLst>
          </p:cNvPr>
          <p:cNvSpPr txBox="1"/>
          <p:nvPr/>
        </p:nvSpPr>
        <p:spPr>
          <a:xfrm>
            <a:off x="7290375" y="2805069"/>
            <a:ext cx="134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sign SGD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719A8-3607-F44C-B32B-E7A9AE5A9275}"/>
              </a:ext>
            </a:extLst>
          </p:cNvPr>
          <p:cNvSpPr txBox="1"/>
          <p:nvPr/>
        </p:nvSpPr>
        <p:spPr>
          <a:xfrm>
            <a:off x="298892" y="4454282"/>
            <a:ext cx="7521057" cy="20467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F. </a:t>
            </a:r>
            <a:r>
              <a:rPr lang="en-US" sz="1400" dirty="0" err="1"/>
              <a:t>Seide</a:t>
            </a:r>
            <a:r>
              <a:rPr lang="en-US" sz="1400" dirty="0"/>
              <a:t> et al., “1-Bit Stochastic Gradient Descent and Application to Data-Parallel Distributed Training of Speech DNNs”, </a:t>
            </a:r>
            <a:r>
              <a:rPr lang="en-US" sz="1400" i="1" dirty="0" err="1"/>
              <a:t>Interspeech</a:t>
            </a:r>
            <a:r>
              <a:rPr lang="en-US" sz="1400" dirty="0"/>
              <a:t>, 2014.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: Compressed </a:t>
            </a:r>
            <a:r>
              <a:rPr lang="en-US" sz="1400" dirty="0" err="1"/>
              <a:t>Optimisation</a:t>
            </a:r>
            <a:r>
              <a:rPr lang="en-US" sz="1400" dirty="0"/>
              <a:t> for Non-Convex Problems”, </a:t>
            </a:r>
            <a:r>
              <a:rPr lang="en-US" sz="1400" i="1" dirty="0"/>
              <a:t>ICML</a:t>
            </a:r>
            <a:r>
              <a:rPr lang="en-US" sz="1400" dirty="0"/>
              <a:t>, 2018.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Bernstein et al., “</a:t>
            </a:r>
            <a:r>
              <a:rPr lang="en-US" sz="1400" dirty="0" err="1"/>
              <a:t>signSGD</a:t>
            </a:r>
            <a:r>
              <a:rPr lang="en-US" sz="1400" dirty="0"/>
              <a:t> with Majority Vote is Communication Efficient And Fault Tolerant”, </a:t>
            </a:r>
            <a:r>
              <a:rPr lang="en-US" sz="1400" i="1" dirty="0"/>
              <a:t>ICLR</a:t>
            </a:r>
            <a:r>
              <a:rPr lang="en-US" sz="1400" dirty="0"/>
              <a:t>, 2019.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P. </a:t>
            </a:r>
            <a:r>
              <a:rPr lang="en-US" sz="1400" dirty="0" err="1"/>
              <a:t>Karimireddy</a:t>
            </a:r>
            <a:r>
              <a:rPr lang="en-US" sz="1400" dirty="0"/>
              <a:t> et al., “Error Feed-back Fixes Sign SGD and other Gradient Compression Schemes”, </a:t>
            </a:r>
            <a:r>
              <a:rPr lang="en-US" sz="1400" i="1" dirty="0"/>
              <a:t>ICML</a:t>
            </a:r>
            <a:r>
              <a:rPr lang="en-US" sz="1400" dirty="0"/>
              <a:t>, 2019.</a:t>
            </a:r>
          </a:p>
        </p:txBody>
      </p:sp>
      <p:sp>
        <p:nvSpPr>
          <p:cNvPr id="15" name="Flèche vers le haut 105">
            <a:extLst>
              <a:ext uri="{FF2B5EF4-FFF2-40B4-BE49-F238E27FC236}">
                <a16:creationId xmlns:a16="http://schemas.microsoft.com/office/drawing/2014/main" id="{5A7554B3-D457-574F-92A1-A1888B45903A}"/>
              </a:ext>
            </a:extLst>
          </p:cNvPr>
          <p:cNvSpPr/>
          <p:nvPr/>
        </p:nvSpPr>
        <p:spPr>
          <a:xfrm rot="14050828">
            <a:off x="7808561" y="446023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03">
            <a:extLst>
              <a:ext uri="{FF2B5EF4-FFF2-40B4-BE49-F238E27FC236}">
                <a16:creationId xmlns:a16="http://schemas.microsoft.com/office/drawing/2014/main" id="{B302AA2A-E416-524E-93A2-1B1104C4FA1D}"/>
              </a:ext>
            </a:extLst>
          </p:cNvPr>
          <p:cNvSpPr/>
          <p:nvPr/>
        </p:nvSpPr>
        <p:spPr>
          <a:xfrm>
            <a:off x="7963457" y="5373933"/>
            <a:ext cx="4162347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SIGNUM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momentum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03">
            <a:extLst>
              <a:ext uri="{FF2B5EF4-FFF2-40B4-BE49-F238E27FC236}">
                <a16:creationId xmlns:a16="http://schemas.microsoft.com/office/drawing/2014/main" id="{4AC0BE3B-1D84-6B45-A8CE-0E481C23D832}"/>
              </a:ext>
            </a:extLst>
          </p:cNvPr>
          <p:cNvSpPr/>
          <p:nvPr/>
        </p:nvSpPr>
        <p:spPr>
          <a:xfrm>
            <a:off x="7963457" y="4271719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1-bit 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03">
            <a:extLst>
              <a:ext uri="{FF2B5EF4-FFF2-40B4-BE49-F238E27FC236}">
                <a16:creationId xmlns:a16="http://schemas.microsoft.com/office/drawing/2014/main" id="{80AD7A33-C8F6-784E-96D0-E480EE209E43}"/>
              </a:ext>
            </a:extLst>
          </p:cNvPr>
          <p:cNvSpPr/>
          <p:nvPr/>
        </p:nvSpPr>
        <p:spPr>
          <a:xfrm>
            <a:off x="7963458" y="5921773"/>
            <a:ext cx="3638450" cy="5792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EFsignSGD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signSGD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with error compensation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Flèche vers le haut 105">
            <a:extLst>
              <a:ext uri="{FF2B5EF4-FFF2-40B4-BE49-F238E27FC236}">
                <a16:creationId xmlns:a16="http://schemas.microsoft.com/office/drawing/2014/main" id="{5B02A568-2B86-AB4D-A113-7EEEE8A9CA32}"/>
              </a:ext>
            </a:extLst>
          </p:cNvPr>
          <p:cNvSpPr/>
          <p:nvPr/>
        </p:nvSpPr>
        <p:spPr>
          <a:xfrm rot="16200000">
            <a:off x="7736807" y="608397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 vers le haut 105">
            <a:extLst>
              <a:ext uri="{FF2B5EF4-FFF2-40B4-BE49-F238E27FC236}">
                <a16:creationId xmlns:a16="http://schemas.microsoft.com/office/drawing/2014/main" id="{C118A28A-857C-FF47-AE8E-1CA8AAEEC095}"/>
              </a:ext>
            </a:extLst>
          </p:cNvPr>
          <p:cNvSpPr/>
          <p:nvPr/>
        </p:nvSpPr>
        <p:spPr>
          <a:xfrm rot="16200000">
            <a:off x="7781320" y="5481848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103">
            <a:extLst>
              <a:ext uri="{FF2B5EF4-FFF2-40B4-BE49-F238E27FC236}">
                <a16:creationId xmlns:a16="http://schemas.microsoft.com/office/drawing/2014/main" id="{8B926CC9-225B-264C-9D9F-47EB51D394F3}"/>
              </a:ext>
            </a:extLst>
          </p:cNvPr>
          <p:cNvSpPr/>
          <p:nvPr/>
        </p:nvSpPr>
        <p:spPr>
          <a:xfrm>
            <a:off x="7976437" y="4832176"/>
            <a:ext cx="1268326" cy="3651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signSGD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Flèche vers le haut 105">
            <a:extLst>
              <a:ext uri="{FF2B5EF4-FFF2-40B4-BE49-F238E27FC236}">
                <a16:creationId xmlns:a16="http://schemas.microsoft.com/office/drawing/2014/main" id="{F146859B-A530-1D48-97C0-93041BA271FB}"/>
              </a:ext>
            </a:extLst>
          </p:cNvPr>
          <p:cNvSpPr/>
          <p:nvPr/>
        </p:nvSpPr>
        <p:spPr>
          <a:xfrm rot="16200000">
            <a:off x="7745114" y="4962864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4B37A2C-425D-2B48-98B4-8CA339FE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7978AD7A-42B8-FA41-AD32-35F59199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6EDC-A76B-E646-A5FF-448CE4EE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52057-DACC-A14F-B9CB-04EB7FB5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25" y="4204588"/>
            <a:ext cx="5632824" cy="17574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35E5806-211C-A941-9C98-D7B31FC0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 Compression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128DBA-5017-D04E-9684-61C3A6B7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81"/>
            <a:ext cx="10515600" cy="1144831"/>
          </a:xfrm>
        </p:spPr>
        <p:txBody>
          <a:bodyPr>
            <a:normAutofit/>
          </a:bodyPr>
          <a:lstStyle/>
          <a:p>
            <a:r>
              <a:rPr lang="en-US" sz="2400" dirty="0"/>
              <a:t>Rounds the gradient components to one of the two closest integer powers of 2</a:t>
            </a:r>
          </a:p>
        </p:txBody>
      </p:sp>
      <p:pic>
        <p:nvPicPr>
          <p:cNvPr id="6" name="Image 10">
            <a:extLst>
              <a:ext uri="{FF2B5EF4-FFF2-40B4-BE49-F238E27FC236}">
                <a16:creationId xmlns:a16="http://schemas.microsoft.com/office/drawing/2014/main" id="{5D512085-C6FE-EE49-BBC8-75C23B0E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78" y="2978507"/>
            <a:ext cx="6331810" cy="1295775"/>
          </a:xfrm>
          <a:prstGeom prst="rect">
            <a:avLst/>
          </a:prstGeom>
        </p:spPr>
      </p:pic>
      <p:pic>
        <p:nvPicPr>
          <p:cNvPr id="7" name="Image 11">
            <a:extLst>
              <a:ext uri="{FF2B5EF4-FFF2-40B4-BE49-F238E27FC236}">
                <a16:creationId xmlns:a16="http://schemas.microsoft.com/office/drawing/2014/main" id="{657C0A12-5F0B-0744-B1BD-D0837FB15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8" b="8179"/>
          <a:stretch/>
        </p:blipFill>
        <p:spPr>
          <a:xfrm>
            <a:off x="7530376" y="3437797"/>
            <a:ext cx="3552154" cy="70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231C9-421E-324D-82A4-0C6095B17CAB}"/>
              </a:ext>
            </a:extLst>
          </p:cNvPr>
          <p:cNvSpPr txBox="1"/>
          <p:nvPr/>
        </p:nvSpPr>
        <p:spPr>
          <a:xfrm>
            <a:off x="108697" y="6149601"/>
            <a:ext cx="119746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S. Horvath et al., “Natural Compression for Distributed Deep Learning”, </a:t>
            </a:r>
            <a:r>
              <a:rPr lang="en-US" sz="1400" i="1" dirty="0"/>
              <a:t>arXiv:1905.10988v2</a:t>
            </a:r>
            <a:r>
              <a:rPr lang="en-US" sz="1400" dirty="0"/>
              <a:t>, 2019.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8F1C85-F43D-F64D-ABDA-BDF8A392F4DE}"/>
              </a:ext>
            </a:extLst>
          </p:cNvPr>
          <p:cNvGrpSpPr/>
          <p:nvPr/>
        </p:nvGrpSpPr>
        <p:grpSpPr>
          <a:xfrm>
            <a:off x="3077858" y="1788527"/>
            <a:ext cx="8334450" cy="838423"/>
            <a:chOff x="3363151" y="2002975"/>
            <a:chExt cx="8334450" cy="8384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4B28A6-E8F9-F444-A835-14C0B270A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7394"/>
            <a:stretch/>
          </p:blipFill>
          <p:spPr>
            <a:xfrm>
              <a:off x="3363151" y="2002975"/>
              <a:ext cx="8334450" cy="838423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202D53A-2443-3743-A17D-E891E19D9EB0}"/>
                </a:ext>
              </a:extLst>
            </p:cNvPr>
            <p:cNvCxnSpPr>
              <a:cxnSpLocks/>
            </p:cNvCxnSpPr>
            <p:nvPr/>
          </p:nvCxnSpPr>
          <p:spPr>
            <a:xfrm>
              <a:off x="5697032" y="2324622"/>
              <a:ext cx="5912190" cy="23121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B60546-AA04-274E-9D25-9F782584F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3906" y="2324230"/>
              <a:ext cx="5875316" cy="23160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B8116F-D498-CD42-963E-099590FA6410}"/>
                </a:ext>
              </a:extLst>
            </p:cNvPr>
            <p:cNvCxnSpPr/>
            <p:nvPr/>
          </p:nvCxnSpPr>
          <p:spPr>
            <a:xfrm>
              <a:off x="8134502" y="2699308"/>
              <a:ext cx="9729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E6429A-50F0-0B4D-856C-A89D20793E14}"/>
              </a:ext>
            </a:extLst>
          </p:cNvPr>
          <p:cNvSpPr txBox="1"/>
          <p:nvPr/>
        </p:nvSpPr>
        <p:spPr>
          <a:xfrm>
            <a:off x="9259875" y="427428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Unbiased compression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89E8BE3-930E-514A-A128-7F0A4A76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39BCBE-535D-804D-BF87-14B31A15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1F1A9-900E-2545-BC55-AB3A5E61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2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8746C5-1B0C-4647-8C0D-652920588F8B}"/>
              </a:ext>
            </a:extLst>
          </p:cNvPr>
          <p:cNvGraphicFramePr>
            <a:graphicFrameLocks noGrp="1"/>
          </p:cNvGraphicFramePr>
          <p:nvPr/>
        </p:nvGraphicFramePr>
        <p:xfrm>
          <a:off x="4511355" y="1273989"/>
          <a:ext cx="3978112" cy="426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7264">
                  <a:extLst>
                    <a:ext uri="{9D8B030D-6E8A-4147-A177-3AD203B41FA5}">
                      <a16:colId xmlns:a16="http://schemas.microsoft.com/office/drawing/2014/main" val="1076128722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3263942903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409761678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1307485080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469916052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2351943882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3746583879"/>
                    </a:ext>
                  </a:extLst>
                </a:gridCol>
                <a:gridCol w="497264">
                  <a:extLst>
                    <a:ext uri="{9D8B030D-6E8A-4147-A177-3AD203B41FA5}">
                      <a16:colId xmlns:a16="http://schemas.microsoft.com/office/drawing/2014/main" val="1141833634"/>
                    </a:ext>
                  </a:extLst>
                </a:gridCol>
              </a:tblGrid>
              <a:tr h="341839"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Times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3585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DFE9DA-CBD3-6E41-9028-33C362F2E5A2}"/>
              </a:ext>
            </a:extLst>
          </p:cNvPr>
          <p:cNvGraphicFramePr>
            <a:graphicFrameLocks noGrp="1"/>
          </p:cNvGraphicFramePr>
          <p:nvPr/>
        </p:nvGraphicFramePr>
        <p:xfrm>
          <a:off x="867260" y="1196107"/>
          <a:ext cx="944880" cy="3657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3137415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-3.39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85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1.78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10.87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8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-2.22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3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10.9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26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1.12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30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-32.1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34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" pitchFamily="2" charset="0"/>
                        </a:rPr>
                        <a:t>12.5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1124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16209DA-9169-BD41-A710-7CE6AF0D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Quantized SGD (QSGD)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/>
              <a:t>Quantization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00D13-1A8A-9A49-AEC6-D722EA23AEBC}"/>
              </a:ext>
            </a:extLst>
          </p:cNvPr>
          <p:cNvSpPr txBox="1"/>
          <p:nvPr/>
        </p:nvSpPr>
        <p:spPr>
          <a:xfrm>
            <a:off x="695057" y="4894842"/>
            <a:ext cx="396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Original </a:t>
            </a:r>
          </a:p>
          <a:p>
            <a:r>
              <a:rPr lang="en-US" sz="2000" dirty="0">
                <a:latin typeface="Times" pitchFamily="2" charset="0"/>
              </a:rPr>
              <a:t>Gradient </a:t>
            </a:r>
            <a:r>
              <a:rPr lang="en-US" sz="2000" dirty="0">
                <a:solidFill>
                  <a:schemeClr val="accent1"/>
                </a:solidFill>
                <a:latin typeface="Times" pitchFamily="2" charset="0"/>
              </a:rPr>
              <a:t>g</a:t>
            </a:r>
            <a:r>
              <a:rPr lang="en-US" sz="2000" dirty="0">
                <a:latin typeface="Times" pitchFamily="2" charset="0"/>
              </a:rPr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A846E43-130B-6F47-B906-B2051F48E1CB}"/>
              </a:ext>
            </a:extLst>
          </p:cNvPr>
          <p:cNvSpPr/>
          <p:nvPr/>
        </p:nvSpPr>
        <p:spPr>
          <a:xfrm>
            <a:off x="2435383" y="2137634"/>
            <a:ext cx="1938607" cy="2038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1FDAED-A925-7543-9015-59B19ACF5707}"/>
              </a:ext>
            </a:extLst>
          </p:cNvPr>
          <p:cNvCxnSpPr/>
          <p:nvPr/>
        </p:nvCxnSpPr>
        <p:spPr>
          <a:xfrm flipV="1">
            <a:off x="3842676" y="4577219"/>
            <a:ext cx="6099243" cy="680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onnector 8">
            <a:extLst>
              <a:ext uri="{FF2B5EF4-FFF2-40B4-BE49-F238E27FC236}">
                <a16:creationId xmlns:a16="http://schemas.microsoft.com/office/drawing/2014/main" id="{96168A07-193B-164E-98CB-01708C8A8C5C}"/>
              </a:ext>
            </a:extLst>
          </p:cNvPr>
          <p:cNvSpPr/>
          <p:nvPr/>
        </p:nvSpPr>
        <p:spPr>
          <a:xfrm>
            <a:off x="3803851" y="4558407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nector 9">
            <a:extLst>
              <a:ext uri="{FF2B5EF4-FFF2-40B4-BE49-F238E27FC236}">
                <a16:creationId xmlns:a16="http://schemas.microsoft.com/office/drawing/2014/main" id="{49983CC5-0D4C-6448-853E-193BA62DC966}"/>
              </a:ext>
            </a:extLst>
          </p:cNvPr>
          <p:cNvSpPr/>
          <p:nvPr/>
        </p:nvSpPr>
        <p:spPr>
          <a:xfrm>
            <a:off x="9935283" y="4489370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nector 10">
            <a:extLst>
              <a:ext uri="{FF2B5EF4-FFF2-40B4-BE49-F238E27FC236}">
                <a16:creationId xmlns:a16="http://schemas.microsoft.com/office/drawing/2014/main" id="{90117083-6901-5540-935A-27EFDC57C607}"/>
              </a:ext>
            </a:extLst>
          </p:cNvPr>
          <p:cNvSpPr/>
          <p:nvPr/>
        </p:nvSpPr>
        <p:spPr>
          <a:xfrm>
            <a:off x="6892298" y="4519076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>
            <a:extLst>
              <a:ext uri="{FF2B5EF4-FFF2-40B4-BE49-F238E27FC236}">
                <a16:creationId xmlns:a16="http://schemas.microsoft.com/office/drawing/2014/main" id="{25129956-6644-D24B-B9B0-9F8A1AC42397}"/>
              </a:ext>
            </a:extLst>
          </p:cNvPr>
          <p:cNvSpPr/>
          <p:nvPr/>
        </p:nvSpPr>
        <p:spPr>
          <a:xfrm>
            <a:off x="5322907" y="4519184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nector 12">
            <a:extLst>
              <a:ext uri="{FF2B5EF4-FFF2-40B4-BE49-F238E27FC236}">
                <a16:creationId xmlns:a16="http://schemas.microsoft.com/office/drawing/2014/main" id="{89155D54-BBAD-904F-A8D4-8E19AB1D824F}"/>
              </a:ext>
            </a:extLst>
          </p:cNvPr>
          <p:cNvSpPr/>
          <p:nvPr/>
        </p:nvSpPr>
        <p:spPr>
          <a:xfrm>
            <a:off x="8431857" y="4505061"/>
            <a:ext cx="117987" cy="17698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0A88C-61DD-0B4E-A273-C4C40A2E78A1}"/>
                  </a:ext>
                </a:extLst>
              </p:cNvPr>
              <p:cNvSpPr txBox="1"/>
              <p:nvPr/>
            </p:nvSpPr>
            <p:spPr>
              <a:xfrm>
                <a:off x="1432974" y="787246"/>
                <a:ext cx="2982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Times" pitchFamily="2" charset="0"/>
                  </a:rPr>
                  <a:t>Let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0≤(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=3)&lt;(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=4)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0A88C-61DD-0B4E-A273-C4C40A2E7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974" y="787246"/>
                <a:ext cx="2982202" cy="400110"/>
              </a:xfrm>
              <a:prstGeom prst="rect">
                <a:avLst/>
              </a:prstGeom>
              <a:blipFill>
                <a:blip r:embed="rId2"/>
                <a:stretch>
                  <a:fillRect l="-1695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A1FD99-C57C-0443-B591-FF246F1C60EC}"/>
                  </a:ext>
                </a:extLst>
              </p:cNvPr>
              <p:cNvSpPr txBox="1"/>
              <p:nvPr/>
            </p:nvSpPr>
            <p:spPr>
              <a:xfrm>
                <a:off x="3598668" y="469355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A1FD99-C57C-0443-B591-FF246F1C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68" y="4693550"/>
                <a:ext cx="365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AC136F-6513-C646-869C-3824792E560C}"/>
                  </a:ext>
                </a:extLst>
              </p:cNvPr>
              <p:cNvSpPr txBox="1"/>
              <p:nvPr/>
            </p:nvSpPr>
            <p:spPr>
              <a:xfrm>
                <a:off x="9818345" y="4623823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AC136F-6513-C646-869C-3824792E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345" y="4623823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8104AA-3D46-7343-85C9-930CB4F8DD6D}"/>
                  </a:ext>
                </a:extLst>
              </p:cNvPr>
              <p:cNvSpPr txBox="1"/>
              <p:nvPr/>
            </p:nvSpPr>
            <p:spPr>
              <a:xfrm>
                <a:off x="6787171" y="4645313"/>
                <a:ext cx="36580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8104AA-3D46-7343-85C9-930CB4F8D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71" y="4645313"/>
                <a:ext cx="365806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57D481-37FD-9A4A-AE35-A69F3B35A140}"/>
                  </a:ext>
                </a:extLst>
              </p:cNvPr>
              <p:cNvSpPr/>
              <p:nvPr/>
            </p:nvSpPr>
            <p:spPr>
              <a:xfrm>
                <a:off x="5226437" y="4677260"/>
                <a:ext cx="36580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57D481-37FD-9A4A-AE35-A69F3B35A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37" y="4677260"/>
                <a:ext cx="365806" cy="610936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711227-E7EF-6748-AEE2-96DFDC9D388A}"/>
                  </a:ext>
                </a:extLst>
              </p:cNvPr>
              <p:cNvSpPr/>
              <p:nvPr/>
            </p:nvSpPr>
            <p:spPr>
              <a:xfrm>
                <a:off x="8316351" y="4645313"/>
                <a:ext cx="36580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711227-E7EF-6748-AEE2-96DFDC9D3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351" y="4645313"/>
                <a:ext cx="365806" cy="610936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544B50-B5F4-344B-9A4F-A7F12E8B0E7D}"/>
                  </a:ext>
                </a:extLst>
              </p:cNvPr>
              <p:cNvSpPr txBox="1"/>
              <p:nvPr/>
            </p:nvSpPr>
            <p:spPr>
              <a:xfrm>
                <a:off x="5677200" y="936550"/>
                <a:ext cx="11821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544B50-B5F4-344B-9A4F-A7F12E8B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00" y="936550"/>
                <a:ext cx="1182118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EFBA0A-8DC1-AC4B-9FB2-7043E8A3BE5E}"/>
                  </a:ext>
                </a:extLst>
              </p:cNvPr>
              <p:cNvSpPr txBox="1"/>
              <p:nvPr/>
            </p:nvSpPr>
            <p:spPr>
              <a:xfrm>
                <a:off x="4338151" y="2096498"/>
                <a:ext cx="55115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 38.0062∗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lit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lit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EFBA0A-8DC1-AC4B-9FB2-7043E8A3B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51" y="2096498"/>
                <a:ext cx="5511509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912E8D4-D0D7-DE4E-B8F5-D89F07AE79C0}"/>
              </a:ext>
            </a:extLst>
          </p:cNvPr>
          <p:cNvSpPr/>
          <p:nvPr/>
        </p:nvSpPr>
        <p:spPr>
          <a:xfrm>
            <a:off x="947032" y="2634965"/>
            <a:ext cx="756660" cy="36667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C32B00-C974-454E-94FB-E61DA5DA33DF}"/>
                  </a:ext>
                </a:extLst>
              </p:cNvPr>
              <p:cNvSpPr txBox="1"/>
              <p:nvPr/>
            </p:nvSpPr>
            <p:spPr>
              <a:xfrm>
                <a:off x="2020906" y="2057586"/>
                <a:ext cx="5103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C32B00-C974-454E-94FB-E61DA5DA3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6" y="2057586"/>
                <a:ext cx="510332" cy="400110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6D2AC-A367-BD4A-8533-D1E0B114460D}"/>
                  </a:ext>
                </a:extLst>
              </p:cNvPr>
              <p:cNvSpPr txBox="1"/>
              <p:nvPr/>
            </p:nvSpPr>
            <p:spPr>
              <a:xfrm>
                <a:off x="2458743" y="3251808"/>
                <a:ext cx="1956433" cy="636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lit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lit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sz="2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=0.0584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6D2AC-A367-BD4A-8533-D1E0B1144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743" y="3251808"/>
                <a:ext cx="1956433" cy="636521"/>
              </a:xfrm>
              <a:prstGeom prst="rect">
                <a:avLst/>
              </a:prstGeom>
              <a:blipFill>
                <a:blip r:embed="rId11"/>
                <a:stretch>
                  <a:fillRect r="-1935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941AD3-7947-134F-AF32-0A7A5B6AA6A6}"/>
                  </a:ext>
                </a:extLst>
              </p:cNvPr>
              <p:cNvSpPr txBox="1"/>
              <p:nvPr/>
            </p:nvSpPr>
            <p:spPr>
              <a:xfrm>
                <a:off x="4487236" y="3368865"/>
                <a:ext cx="20659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941AD3-7947-134F-AF32-0A7A5B6A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236" y="3368865"/>
                <a:ext cx="2065950" cy="400110"/>
              </a:xfrm>
              <a:prstGeom prst="rect">
                <a:avLst/>
              </a:prstGeom>
              <a:blipFill>
                <a:blip r:embed="rId12"/>
                <a:stretch>
                  <a:fillRect l="-1227" t="-9375" r="-2454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>
            <a:extLst>
              <a:ext uri="{FF2B5EF4-FFF2-40B4-BE49-F238E27FC236}">
                <a16:creationId xmlns:a16="http://schemas.microsoft.com/office/drawing/2014/main" id="{32A1866A-4461-2C46-8C39-3BC630D0496D}"/>
              </a:ext>
            </a:extLst>
          </p:cNvPr>
          <p:cNvSpPr/>
          <p:nvPr/>
        </p:nvSpPr>
        <p:spPr>
          <a:xfrm rot="18390607">
            <a:off x="1756458" y="2543188"/>
            <a:ext cx="492663" cy="17509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61D3C5-2FBC-804B-862D-CC22B074F551}"/>
                  </a:ext>
                </a:extLst>
              </p:cNvPr>
              <p:cNvSpPr txBox="1"/>
              <p:nvPr/>
            </p:nvSpPr>
            <p:spPr>
              <a:xfrm>
                <a:off x="3818444" y="4716156"/>
                <a:ext cx="8418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0.0584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61D3C5-2FBC-804B-862D-CC22B074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44" y="4716156"/>
                <a:ext cx="84189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nector 27">
            <a:extLst>
              <a:ext uri="{FF2B5EF4-FFF2-40B4-BE49-F238E27FC236}">
                <a16:creationId xmlns:a16="http://schemas.microsoft.com/office/drawing/2014/main" id="{7FE144B9-E2FB-A54C-BAB1-46D6ADA6D9F5}"/>
              </a:ext>
            </a:extLst>
          </p:cNvPr>
          <p:cNvSpPr/>
          <p:nvPr/>
        </p:nvSpPr>
        <p:spPr>
          <a:xfrm>
            <a:off x="4109161" y="4557880"/>
            <a:ext cx="117987" cy="176981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4760B8D5-3B61-2149-8705-1217C49DA4B5}"/>
              </a:ext>
            </a:extLst>
          </p:cNvPr>
          <p:cNvSpPr/>
          <p:nvPr/>
        </p:nvSpPr>
        <p:spPr>
          <a:xfrm>
            <a:off x="4219874" y="4350551"/>
            <a:ext cx="1048793" cy="14466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72EB9B-4D5B-AB4A-A834-D102902ED116}"/>
                  </a:ext>
                </a:extLst>
              </p:cNvPr>
              <p:cNvSpPr txBox="1"/>
              <p:nvPr/>
            </p:nvSpPr>
            <p:spPr>
              <a:xfrm>
                <a:off x="3954593" y="3974984"/>
                <a:ext cx="1420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72EB9B-4D5B-AB4A-A834-D102902ED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593" y="3974984"/>
                <a:ext cx="1420517" cy="369332"/>
              </a:xfrm>
              <a:prstGeom prst="rect">
                <a:avLst/>
              </a:prstGeom>
              <a:blipFill>
                <a:blip r:embed="rId1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U-Turn Arrow 30">
            <a:extLst>
              <a:ext uri="{FF2B5EF4-FFF2-40B4-BE49-F238E27FC236}">
                <a16:creationId xmlns:a16="http://schemas.microsoft.com/office/drawing/2014/main" id="{12042AB5-D6FB-8F43-A27C-D4EDAA488FB5}"/>
              </a:ext>
            </a:extLst>
          </p:cNvPr>
          <p:cNvSpPr/>
          <p:nvPr/>
        </p:nvSpPr>
        <p:spPr>
          <a:xfrm rot="10800000">
            <a:off x="3783120" y="4998702"/>
            <a:ext cx="402327" cy="105721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59BD6C-6F3A-F44A-8BF8-CDE67731E384}"/>
                  </a:ext>
                </a:extLst>
              </p:cNvPr>
              <p:cNvSpPr txBox="1"/>
              <p:nvPr/>
            </p:nvSpPr>
            <p:spPr>
              <a:xfrm>
                <a:off x="3502939" y="5081835"/>
                <a:ext cx="18244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0.7664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59BD6C-6F3A-F44A-8BF8-CDE67731E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939" y="5081835"/>
                <a:ext cx="1824474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eft Brace 32">
            <a:extLst>
              <a:ext uri="{FF2B5EF4-FFF2-40B4-BE49-F238E27FC236}">
                <a16:creationId xmlns:a16="http://schemas.microsoft.com/office/drawing/2014/main" id="{9FDFEC9B-9E2C-5640-84F3-F72496424000}"/>
              </a:ext>
            </a:extLst>
          </p:cNvPr>
          <p:cNvSpPr/>
          <p:nvPr/>
        </p:nvSpPr>
        <p:spPr>
          <a:xfrm>
            <a:off x="6417915" y="3251808"/>
            <a:ext cx="344966" cy="676224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774884-F630-4343-9DFE-9E2433421DF7}"/>
                  </a:ext>
                </a:extLst>
              </p:cNvPr>
              <p:cNvSpPr txBox="1"/>
              <p:nvPr/>
            </p:nvSpPr>
            <p:spPr>
              <a:xfrm>
                <a:off x="6666959" y="3038844"/>
                <a:ext cx="3019609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 </a:t>
                </a:r>
                <a:r>
                  <a:rPr lang="en-US" sz="2000" dirty="0">
                    <a:latin typeface="Times" pitchFamily="2" charset="0"/>
                  </a:rPr>
                  <a:t>with prob.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0.2336</m:t>
                    </m:r>
                  </m:oMath>
                </a14:m>
                <a:r>
                  <a:rPr lang="en-US" sz="2000" dirty="0">
                    <a:latin typeface="Times" pitchFamily="2" charset="0"/>
                  </a:rPr>
                  <a:t>,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774884-F630-4343-9DFE-9E2433421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959" y="3038844"/>
                <a:ext cx="3019609" cy="613886"/>
              </a:xfrm>
              <a:prstGeom prst="rect">
                <a:avLst/>
              </a:prstGeom>
              <a:blipFill>
                <a:blip r:embed="rId16"/>
                <a:stretch>
                  <a:fillRect r="-1261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3CD24-26AD-5E47-8753-C7C34CCC6A3E}"/>
                  </a:ext>
                </a:extLst>
              </p:cNvPr>
              <p:cNvSpPr txBox="1"/>
              <p:nvPr/>
            </p:nvSpPr>
            <p:spPr>
              <a:xfrm>
                <a:off x="6741038" y="3667481"/>
                <a:ext cx="33931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Times" pitchFamily="2" charset="0"/>
                  </a:rPr>
                  <a:t>  with prob.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=0.7664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3CD24-26AD-5E47-8753-C7C34CCC6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038" y="3667481"/>
                <a:ext cx="3393173" cy="400110"/>
              </a:xfrm>
              <a:prstGeom prst="rect">
                <a:avLst/>
              </a:prstGeom>
              <a:blipFill>
                <a:blip r:embed="rId17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EE38C9D-8B42-DF4D-A0F2-055568198EDE}"/>
              </a:ext>
            </a:extLst>
          </p:cNvPr>
          <p:cNvSpPr/>
          <p:nvPr/>
        </p:nvSpPr>
        <p:spPr>
          <a:xfrm>
            <a:off x="4459446" y="2009306"/>
            <a:ext cx="5390214" cy="647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0DBD34-B9FE-7747-85C0-A60FB777D4A4}"/>
                  </a:ext>
                </a:extLst>
              </p:cNvPr>
              <p:cNvSpPr txBox="1"/>
              <p:nvPr/>
            </p:nvSpPr>
            <p:spPr>
              <a:xfrm>
                <a:off x="6302199" y="1641612"/>
                <a:ext cx="11801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0DBD34-B9FE-7747-85C0-A60FB777D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199" y="1641612"/>
                <a:ext cx="1180195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CEC5E17-4008-CC4E-9C26-4BCBD9C161B2}"/>
              </a:ext>
            </a:extLst>
          </p:cNvPr>
          <p:cNvSpPr/>
          <p:nvPr/>
        </p:nvSpPr>
        <p:spPr>
          <a:xfrm>
            <a:off x="6036578" y="1318594"/>
            <a:ext cx="381337" cy="3501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7AA6FAB-B98A-AE4B-83EE-156785249E16}"/>
              </a:ext>
            </a:extLst>
          </p:cNvPr>
          <p:cNvSpPr/>
          <p:nvPr/>
        </p:nvSpPr>
        <p:spPr>
          <a:xfrm rot="5400000">
            <a:off x="5973734" y="1915412"/>
            <a:ext cx="535635" cy="17935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E5A1D91-BC9B-A846-A3F9-5346EDEAF85F}"/>
              </a:ext>
            </a:extLst>
          </p:cNvPr>
          <p:cNvSpPr/>
          <p:nvPr/>
        </p:nvSpPr>
        <p:spPr>
          <a:xfrm rot="16200000">
            <a:off x="6758852" y="2529983"/>
            <a:ext cx="323722" cy="17914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D32880-FB0E-FD4C-B640-B7F48A37C724}"/>
                  </a:ext>
                </a:extLst>
              </p:cNvPr>
              <p:cNvSpPr txBox="1"/>
              <p:nvPr/>
            </p:nvSpPr>
            <p:spPr>
              <a:xfrm>
                <a:off x="6615286" y="2715960"/>
                <a:ext cx="8504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D32880-FB0E-FD4C-B640-B7F48A37C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286" y="2715960"/>
                <a:ext cx="850489" cy="400110"/>
              </a:xfrm>
              <a:prstGeom prst="rect">
                <a:avLst/>
              </a:prstGeom>
              <a:blipFill>
                <a:blip r:embed="rId1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EF53336F-28B0-8845-8D7E-B861DE9CBF26}"/>
              </a:ext>
            </a:extLst>
          </p:cNvPr>
          <p:cNvSpPr/>
          <p:nvPr/>
        </p:nvSpPr>
        <p:spPr>
          <a:xfrm>
            <a:off x="2463292" y="3089839"/>
            <a:ext cx="1889571" cy="88202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23B170-1C38-DE4A-BB0D-100DFE1635D8}"/>
              </a:ext>
            </a:extLst>
          </p:cNvPr>
          <p:cNvSpPr txBox="1"/>
          <p:nvPr/>
        </p:nvSpPr>
        <p:spPr>
          <a:xfrm>
            <a:off x="108697" y="5902700"/>
            <a:ext cx="11974606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Alistarh</a:t>
            </a:r>
            <a:r>
              <a:rPr lang="en-US" sz="1400" dirty="0"/>
              <a:t> et al.,  “QSGD: Communication-Efficient SGD via Gradient Quantization and Encoding”, </a:t>
            </a:r>
            <a:r>
              <a:rPr lang="en-US" sz="1400" i="1" dirty="0" err="1"/>
              <a:t>NeurIPS</a:t>
            </a:r>
            <a:r>
              <a:rPr lang="en-US" sz="1400" dirty="0"/>
              <a:t>, 2017.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J. Wu et al., “</a:t>
            </a:r>
            <a:r>
              <a:rPr lang="en-US" sz="1400" b="1" dirty="0">
                <a:solidFill>
                  <a:srgbClr val="FF0000"/>
                </a:solidFill>
              </a:rPr>
              <a:t>Error Compensated </a:t>
            </a:r>
            <a:r>
              <a:rPr lang="en-US" sz="1400" dirty="0"/>
              <a:t>Quantized SGD and its Applications to Large-scale Distributed Optimization”, </a:t>
            </a:r>
            <a:r>
              <a:rPr lang="en-US" sz="1400" i="1" dirty="0"/>
              <a:t>ICML</a:t>
            </a:r>
            <a:r>
              <a:rPr lang="en-US" sz="1400" dirty="0"/>
              <a:t>, 2018. 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42FCEC-C36D-CC45-B79D-4A8E2564B944}"/>
              </a:ext>
            </a:extLst>
          </p:cNvPr>
          <p:cNvSpPr txBox="1"/>
          <p:nvPr/>
        </p:nvSpPr>
        <p:spPr>
          <a:xfrm>
            <a:off x="10380941" y="427038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5 codewords</a:t>
            </a:r>
          </a:p>
          <a:p>
            <a:r>
              <a:rPr lang="en-US" dirty="0">
                <a:solidFill>
                  <a:schemeClr val="accent1"/>
                </a:solidFill>
              </a:rPr>
              <a:t>3 bits/word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EBA0E6-D338-F648-AC96-53A2140A8BE1}"/>
                  </a:ext>
                </a:extLst>
              </p:cNvPr>
              <p:cNvSpPr txBox="1"/>
              <p:nvPr/>
            </p:nvSpPr>
            <p:spPr>
              <a:xfrm>
                <a:off x="10184151" y="3195024"/>
                <a:ext cx="1571264" cy="581057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EBA0E6-D338-F648-AC96-53A2140A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51" y="3195024"/>
                <a:ext cx="1571264" cy="581057"/>
              </a:xfrm>
              <a:prstGeom prst="rect">
                <a:avLst/>
              </a:prstGeom>
              <a:blipFill>
                <a:blip r:embed="rId20"/>
                <a:stretch>
                  <a:fillRect l="-3175" r="-1587" b="-12245"/>
                </a:stretch>
              </a:blipFill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616A145E-0195-604E-B4AD-7D30A315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2313C647-9200-1B4D-9232-1562D48B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6F07B-341C-4544-A0BD-020D8AA9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3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 vers le haut 105">
            <a:extLst>
              <a:ext uri="{FF2B5EF4-FFF2-40B4-BE49-F238E27FC236}">
                <a16:creationId xmlns:a16="http://schemas.microsoft.com/office/drawing/2014/main" id="{C248F9CA-3CC1-6347-92F6-279C8D8EC49C}"/>
              </a:ext>
            </a:extLst>
          </p:cNvPr>
          <p:cNvSpPr/>
          <p:nvPr/>
        </p:nvSpPr>
        <p:spPr>
          <a:xfrm rot="1810458">
            <a:off x="3794122" y="3869417"/>
            <a:ext cx="166284" cy="2963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21BE77-BEC3-D94B-9A98-9BDDDDE2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59" y="239006"/>
            <a:ext cx="10786641" cy="5608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TernGrad</a:t>
            </a:r>
            <a:r>
              <a:rPr lang="zh-TW" altLang="en-US" dirty="0" err="1"/>
              <a:t> </a:t>
            </a:r>
            <a:r>
              <a:rPr lang="en-US" altLang="zh-TW" dirty="0" err="1"/>
              <a:t>-</a:t>
            </a:r>
            <a:r>
              <a:rPr lang="zh-TW" altLang="en-US" dirty="0" err="1"/>
              <a:t> </a:t>
            </a:r>
            <a:r>
              <a:rPr lang="en-US" dirty="0"/>
              <a:t>Quantization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785BBF-5EA7-3443-A0C8-2BFCD252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01" y="912339"/>
            <a:ext cx="10515600" cy="831894"/>
          </a:xfrm>
        </p:spPr>
        <p:txBody>
          <a:bodyPr/>
          <a:lstStyle/>
          <a:p>
            <a:r>
              <a:rPr lang="en-US" sz="2400" dirty="0"/>
              <a:t>Uses {−1, 0, 1} scaled by the infinity norm of the stochastic gradient to obtain the quantized stochastic gradient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E640C-0C02-3546-AB76-E5E665577C27}"/>
              </a:ext>
            </a:extLst>
          </p:cNvPr>
          <p:cNvSpPr txBox="1"/>
          <p:nvPr/>
        </p:nvSpPr>
        <p:spPr>
          <a:xfrm>
            <a:off x="108697" y="6236896"/>
            <a:ext cx="11974606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W. Wen  et al., “</a:t>
            </a:r>
            <a:r>
              <a:rPr lang="en-US" sz="1200" dirty="0" err="1"/>
              <a:t>TernGrad</a:t>
            </a:r>
            <a:r>
              <a:rPr lang="en-US" sz="1200" dirty="0"/>
              <a:t>: Ternary Gradients to Reduce Communication in Distributed Deep Learning”, </a:t>
            </a:r>
            <a:r>
              <a:rPr lang="en-US" sz="1200" i="1" dirty="0" err="1"/>
              <a:t>NeurIPS</a:t>
            </a:r>
            <a:r>
              <a:rPr lang="en-US" sz="1200" dirty="0"/>
              <a:t>, 2017.</a:t>
            </a:r>
          </a:p>
        </p:txBody>
      </p:sp>
      <p:sp>
        <p:nvSpPr>
          <p:cNvPr id="7" name="Down Arrow 26">
            <a:extLst>
              <a:ext uri="{FF2B5EF4-FFF2-40B4-BE49-F238E27FC236}">
                <a16:creationId xmlns:a16="http://schemas.microsoft.com/office/drawing/2014/main" id="{9DF89834-3D4C-684C-A52C-E18455560D67}"/>
              </a:ext>
            </a:extLst>
          </p:cNvPr>
          <p:cNvSpPr/>
          <p:nvPr/>
        </p:nvSpPr>
        <p:spPr>
          <a:xfrm rot="16200000">
            <a:off x="3468941" y="2410379"/>
            <a:ext cx="290052" cy="14205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enthèses 7">
            <a:extLst>
              <a:ext uri="{FF2B5EF4-FFF2-40B4-BE49-F238E27FC236}">
                <a16:creationId xmlns:a16="http://schemas.microsoft.com/office/drawing/2014/main" id="{F4B7A922-01E4-3F47-9B55-E22B56D26791}"/>
              </a:ext>
            </a:extLst>
          </p:cNvPr>
          <p:cNvSpPr/>
          <p:nvPr/>
        </p:nvSpPr>
        <p:spPr>
          <a:xfrm>
            <a:off x="755898" y="2456417"/>
            <a:ext cx="810019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Tableau 13">
            <a:extLst>
              <a:ext uri="{FF2B5EF4-FFF2-40B4-BE49-F238E27FC236}">
                <a16:creationId xmlns:a16="http://schemas.microsoft.com/office/drawing/2014/main" id="{A7ACCCA1-71E8-0E4D-B0CA-EB994A3A3658}"/>
              </a:ext>
            </a:extLst>
          </p:cNvPr>
          <p:cNvGraphicFramePr>
            <a:graphicFrameLocks noGrp="1"/>
          </p:cNvGraphicFramePr>
          <p:nvPr/>
        </p:nvGraphicFramePr>
        <p:xfrm>
          <a:off x="755899" y="2491971"/>
          <a:ext cx="81001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018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0" name="Parenthèses 10">
            <a:extLst>
              <a:ext uri="{FF2B5EF4-FFF2-40B4-BE49-F238E27FC236}">
                <a16:creationId xmlns:a16="http://schemas.microsoft.com/office/drawing/2014/main" id="{2D360B98-ACEB-2D4B-A727-92EAB60BD7C3}"/>
              </a:ext>
            </a:extLst>
          </p:cNvPr>
          <p:cNvSpPr/>
          <p:nvPr/>
        </p:nvSpPr>
        <p:spPr>
          <a:xfrm>
            <a:off x="4489946" y="2471381"/>
            <a:ext cx="593432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1" name="Tableau 13">
            <a:extLst>
              <a:ext uri="{FF2B5EF4-FFF2-40B4-BE49-F238E27FC236}">
                <a16:creationId xmlns:a16="http://schemas.microsoft.com/office/drawing/2014/main" id="{CB7E4F2E-C6CC-8548-A9E5-113C4DFAD152}"/>
              </a:ext>
            </a:extLst>
          </p:cNvPr>
          <p:cNvGraphicFramePr>
            <a:graphicFrameLocks noGrp="1"/>
          </p:cNvGraphicFramePr>
          <p:nvPr/>
        </p:nvGraphicFramePr>
        <p:xfrm>
          <a:off x="4489945" y="2391111"/>
          <a:ext cx="63786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7864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25777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2" name="ZoneTexte 14">
            <a:extLst>
              <a:ext uri="{FF2B5EF4-FFF2-40B4-BE49-F238E27FC236}">
                <a16:creationId xmlns:a16="http://schemas.microsoft.com/office/drawing/2014/main" id="{C4925B60-8479-E24A-88D6-3FDD34C9A603}"/>
              </a:ext>
            </a:extLst>
          </p:cNvPr>
          <p:cNvSpPr txBox="1"/>
          <p:nvPr/>
        </p:nvSpPr>
        <p:spPr>
          <a:xfrm>
            <a:off x="3735088" y="359647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19.3 </a:t>
            </a:r>
            <a:r>
              <a:rPr lang="fr-FR" sz="2000" baseline="30000" dirty="0"/>
              <a:t>.</a:t>
            </a:r>
            <a:r>
              <a:rPr lang="fr-FR" dirty="0"/>
              <a:t> </a:t>
            </a:r>
          </a:p>
        </p:txBody>
      </p:sp>
      <p:sp>
        <p:nvSpPr>
          <p:cNvPr id="13" name="Parenthèses 16">
            <a:extLst>
              <a:ext uri="{FF2B5EF4-FFF2-40B4-BE49-F238E27FC236}">
                <a16:creationId xmlns:a16="http://schemas.microsoft.com/office/drawing/2014/main" id="{2EBDE0B7-2DCF-5F47-A4F3-D5DBAB3317A9}"/>
              </a:ext>
            </a:extLst>
          </p:cNvPr>
          <p:cNvSpPr/>
          <p:nvPr/>
        </p:nvSpPr>
        <p:spPr>
          <a:xfrm>
            <a:off x="2399937" y="2471228"/>
            <a:ext cx="380010" cy="2595874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64CE7B88-DD29-5C40-A24A-2285C178F22C}"/>
              </a:ext>
            </a:extLst>
          </p:cNvPr>
          <p:cNvGraphicFramePr>
            <a:graphicFrameLocks noGrp="1"/>
          </p:cNvGraphicFramePr>
          <p:nvPr/>
        </p:nvGraphicFramePr>
        <p:xfrm>
          <a:off x="2399937" y="2506782"/>
          <a:ext cx="421909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909">
                  <a:extLst>
                    <a:ext uri="{9D8B030D-6E8A-4147-A177-3AD203B41FA5}">
                      <a16:colId xmlns:a16="http://schemas.microsoft.com/office/drawing/2014/main" val="2535133166"/>
                    </a:ext>
                  </a:extLst>
                </a:gridCol>
              </a:tblGrid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17162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5890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400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459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05716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90644"/>
                  </a:ext>
                </a:extLst>
              </a:tr>
              <a:tr h="31873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704160"/>
                  </a:ext>
                </a:extLst>
              </a:tr>
            </a:tbl>
          </a:graphicData>
        </a:graphic>
      </p:graphicFrame>
      <p:sp>
        <p:nvSpPr>
          <p:cNvPr id="15" name="ZoneTexte 18">
            <a:extLst>
              <a:ext uri="{FF2B5EF4-FFF2-40B4-BE49-F238E27FC236}">
                <a16:creationId xmlns:a16="http://schemas.microsoft.com/office/drawing/2014/main" id="{A00AC4D5-DB15-F545-8CC3-1B1B8209A7A8}"/>
              </a:ext>
            </a:extLst>
          </p:cNvPr>
          <p:cNvSpPr txBox="1"/>
          <p:nvPr/>
        </p:nvSpPr>
        <p:spPr>
          <a:xfrm>
            <a:off x="1915962" y="360227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latin typeface="Times" pitchFamily="2" charset="0"/>
              </a:rPr>
              <a:t>b</a:t>
            </a:r>
            <a:r>
              <a:rPr lang="fr-FR" i="1" dirty="0">
                <a:latin typeface="Times" pitchFamily="2" charset="0"/>
              </a:rPr>
              <a:t> </a:t>
            </a:r>
            <a:r>
              <a:rPr lang="fr-FR" dirty="0"/>
              <a:t>=</a:t>
            </a:r>
          </a:p>
        </p:txBody>
      </p:sp>
      <p:pic>
        <p:nvPicPr>
          <p:cNvPr id="16" name="Image 22">
            <a:extLst>
              <a:ext uri="{FF2B5EF4-FFF2-40B4-BE49-F238E27FC236}">
                <a16:creationId xmlns:a16="http://schemas.microsoft.com/office/drawing/2014/main" id="{D1B29264-3AA2-DE45-861A-1AB91FA0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72" y="3096995"/>
            <a:ext cx="391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10AF74-901C-9B47-B2EB-011A81A737CB}"/>
              </a:ext>
            </a:extLst>
          </p:cNvPr>
          <p:cNvSpPr txBox="1"/>
          <p:nvPr/>
        </p:nvSpPr>
        <p:spPr>
          <a:xfrm>
            <a:off x="651937" y="1744780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Original </a:t>
            </a:r>
          </a:p>
          <a:p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83665-E2F8-3D4B-A694-B27436FB474D}"/>
              </a:ext>
            </a:extLst>
          </p:cNvPr>
          <p:cNvSpPr txBox="1"/>
          <p:nvPr/>
        </p:nvSpPr>
        <p:spPr>
          <a:xfrm>
            <a:off x="4076371" y="178309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Quantized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9" name="Rectangle : coins arrondis 103">
            <a:extLst>
              <a:ext uri="{FF2B5EF4-FFF2-40B4-BE49-F238E27FC236}">
                <a16:creationId xmlns:a16="http://schemas.microsoft.com/office/drawing/2014/main" id="{87877066-E529-7D40-8762-D74959FC604F}"/>
              </a:ext>
            </a:extLst>
          </p:cNvPr>
          <p:cNvSpPr/>
          <p:nvPr/>
        </p:nvSpPr>
        <p:spPr>
          <a:xfrm>
            <a:off x="3511117" y="4038642"/>
            <a:ext cx="863377" cy="5530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Infinity</a:t>
            </a:r>
          </a:p>
          <a:p>
            <a:r>
              <a:rPr lang="en-US" sz="1600" dirty="0">
                <a:solidFill>
                  <a:schemeClr val="tx1"/>
                </a:solidFill>
              </a:rPr>
              <a:t>norm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03">
            <a:extLst>
              <a:ext uri="{FF2B5EF4-FFF2-40B4-BE49-F238E27FC236}">
                <a16:creationId xmlns:a16="http://schemas.microsoft.com/office/drawing/2014/main" id="{33F2A21B-D862-A646-A99A-6E6C364111B0}"/>
              </a:ext>
            </a:extLst>
          </p:cNvPr>
          <p:cNvSpPr/>
          <p:nvPr/>
        </p:nvSpPr>
        <p:spPr>
          <a:xfrm>
            <a:off x="3280402" y="5235098"/>
            <a:ext cx="5154023" cy="9146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Random from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Bernouli</a:t>
            </a:r>
            <a:r>
              <a:rPr lang="en-US" sz="1600" dirty="0">
                <a:solidFill>
                  <a:schemeClr val="tx1"/>
                </a:solidFill>
              </a:rPr>
              <a:t> distribution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1" name="Flèche vers le haut 105">
            <a:extLst>
              <a:ext uri="{FF2B5EF4-FFF2-40B4-BE49-F238E27FC236}">
                <a16:creationId xmlns:a16="http://schemas.microsoft.com/office/drawing/2014/main" id="{C449EC74-D44D-0D4B-A53B-DDC24B78D75B}"/>
              </a:ext>
            </a:extLst>
          </p:cNvPr>
          <p:cNvSpPr/>
          <p:nvPr/>
        </p:nvSpPr>
        <p:spPr>
          <a:xfrm rot="17915895">
            <a:off x="2979815" y="4860701"/>
            <a:ext cx="179906" cy="59123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5">
            <a:extLst>
              <a:ext uri="{FF2B5EF4-FFF2-40B4-BE49-F238E27FC236}">
                <a16:creationId xmlns:a16="http://schemas.microsoft.com/office/drawing/2014/main" id="{82709BD6-EE55-5140-A144-D66C7FF6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99" y="5304818"/>
            <a:ext cx="2545873" cy="787572"/>
          </a:xfrm>
          <a:prstGeom prst="rect">
            <a:avLst/>
          </a:prstGeom>
        </p:spPr>
      </p:pic>
      <p:sp>
        <p:nvSpPr>
          <p:cNvPr id="23" name="Flèche vers le haut 105">
            <a:extLst>
              <a:ext uri="{FF2B5EF4-FFF2-40B4-BE49-F238E27FC236}">
                <a16:creationId xmlns:a16="http://schemas.microsoft.com/office/drawing/2014/main" id="{6EF2F060-93A1-904A-BB5B-A4AE2B66004F}"/>
              </a:ext>
            </a:extLst>
          </p:cNvPr>
          <p:cNvSpPr/>
          <p:nvPr/>
        </p:nvSpPr>
        <p:spPr>
          <a:xfrm>
            <a:off x="9874859" y="3472296"/>
            <a:ext cx="176226" cy="51116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 : coins arrondis 103">
            <a:extLst>
              <a:ext uri="{FF2B5EF4-FFF2-40B4-BE49-F238E27FC236}">
                <a16:creationId xmlns:a16="http://schemas.microsoft.com/office/drawing/2014/main" id="{428987A7-174A-874D-B813-C6334F422800}"/>
              </a:ext>
            </a:extLst>
          </p:cNvPr>
          <p:cNvSpPr/>
          <p:nvPr/>
        </p:nvSpPr>
        <p:spPr>
          <a:xfrm>
            <a:off x="9422176" y="3972510"/>
            <a:ext cx="1581481" cy="5111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Component- wise product</a:t>
            </a:r>
          </a:p>
        </p:txBody>
      </p:sp>
      <p:sp>
        <p:nvSpPr>
          <p:cNvPr id="25" name="Down Arrow 26">
            <a:extLst>
              <a:ext uri="{FF2B5EF4-FFF2-40B4-BE49-F238E27FC236}">
                <a16:creationId xmlns:a16="http://schemas.microsoft.com/office/drawing/2014/main" id="{AA9B2581-BD83-6C45-B50A-964A75889E6F}"/>
              </a:ext>
            </a:extLst>
          </p:cNvPr>
          <p:cNvSpPr/>
          <p:nvPr/>
        </p:nvSpPr>
        <p:spPr>
          <a:xfrm rot="16200000">
            <a:off x="1874451" y="2753975"/>
            <a:ext cx="290052" cy="72438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BC85B79E-40C8-7349-B6F0-01DEFF1D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8/27/21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560DD03-6868-7440-99A1-3F9851BD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Net-Accel DDL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16AF0-6545-5742-B73A-AE5BCC47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8438-4C73-F648-9FA9-AAA87509605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1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Myri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yriad Pro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yriad Pro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Myriad" id="{2BD3FE8B-04CD-D94F-B7E2-005204ADAE6D}" vid="{F8612B70-7DC8-5949-B82D-BB05F1717E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OfficeMyriad</Template>
  <TotalTime>4990</TotalTime>
  <Words>1686</Words>
  <Application>Microsoft Macintosh PowerPoint</Application>
  <PresentationFormat>Widescreen</PresentationFormat>
  <Paragraphs>445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Consolas</vt:lpstr>
      <vt:lpstr>Myriad Pro Light</vt:lpstr>
      <vt:lpstr>Times</vt:lpstr>
      <vt:lpstr>OfficeMyriad</vt:lpstr>
      <vt:lpstr>Equation.DSMT4</vt:lpstr>
      <vt:lpstr>Agenda</vt:lpstr>
      <vt:lpstr>Compressed Communication</vt:lpstr>
      <vt:lpstr>Error Compensation (aka Memory)</vt:lpstr>
      <vt:lpstr>Categories of Compressed Communication</vt:lpstr>
      <vt:lpstr>8-bit Quantization</vt:lpstr>
      <vt:lpstr>1-bit Quantization</vt:lpstr>
      <vt:lpstr>Natural Compression - Quantization</vt:lpstr>
      <vt:lpstr>Quantized SGD (QSGD) - Quantization</vt:lpstr>
      <vt:lpstr>TernGrad - Quantization</vt:lpstr>
      <vt:lpstr>Top-k, Random-k - Sparsification </vt:lpstr>
      <vt:lpstr>Sketched-SGD and Threshold - Sparsification </vt:lpstr>
      <vt:lpstr>Qsparse SGD - Hybrid</vt:lpstr>
      <vt:lpstr>SketchML &amp; SKCompress - Hybrid</vt:lpstr>
      <vt:lpstr>ATOMO, GradiVeQ, PowerSGD, GradZip – Low-rank </vt:lpstr>
      <vt:lpstr>GRACE: Framework and Benchmark for Compressed Communication</vt:lpstr>
      <vt:lpstr>Convergence Speed – Theory vs Practice</vt:lpstr>
      <vt:lpstr>API</vt:lpstr>
      <vt:lpstr>GRACE Example</vt:lpstr>
      <vt:lpstr>Implementation</vt:lpstr>
      <vt:lpstr>Comparison of 16 compressors</vt:lpstr>
      <vt:lpstr>Summary</vt:lpstr>
      <vt:lpstr>Questions?</vt:lpstr>
      <vt:lpstr>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Canini</dc:creator>
  <cp:lastModifiedBy>Marco Canini</cp:lastModifiedBy>
  <cp:revision>54</cp:revision>
  <dcterms:created xsi:type="dcterms:W3CDTF">2021-08-19T07:23:28Z</dcterms:created>
  <dcterms:modified xsi:type="dcterms:W3CDTF">2021-08-27T12:40:07Z</dcterms:modified>
</cp:coreProperties>
</file>